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84" r:id="rId3"/>
    <p:sldId id="269" r:id="rId4"/>
    <p:sldId id="283" r:id="rId5"/>
    <p:sldId id="285" r:id="rId6"/>
    <p:sldId id="286" r:id="rId7"/>
    <p:sldId id="293" r:id="rId8"/>
    <p:sldId id="298" r:id="rId9"/>
    <p:sldId id="297" r:id="rId10"/>
    <p:sldId id="294" r:id="rId11"/>
    <p:sldId id="271" r:id="rId12"/>
    <p:sldId id="267" r:id="rId13"/>
    <p:sldId id="295" r:id="rId14"/>
    <p:sldId id="277" r:id="rId15"/>
    <p:sldId id="272" r:id="rId16"/>
    <p:sldId id="278" r:id="rId17"/>
    <p:sldId id="276" r:id="rId18"/>
    <p:sldId id="262" r:id="rId19"/>
    <p:sldId id="268" r:id="rId20"/>
    <p:sldId id="273" r:id="rId21"/>
    <p:sldId id="281" r:id="rId22"/>
    <p:sldId id="288" r:id="rId23"/>
    <p:sldId id="289" r:id="rId24"/>
    <p:sldId id="274" r:id="rId25"/>
    <p:sldId id="290" r:id="rId26"/>
    <p:sldId id="296" r:id="rId27"/>
    <p:sldId id="264" r:id="rId28"/>
    <p:sldId id="287" r:id="rId29"/>
    <p:sldId id="275" r:id="rId30"/>
    <p:sldId id="263" r:id="rId31"/>
    <p:sldId id="292" r:id="rId32"/>
    <p:sldId id="291" r:id="rId33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182" autoAdjust="0"/>
    <p:restoredTop sz="94660"/>
  </p:normalViewPr>
  <p:slideViewPr>
    <p:cSldViewPr snapToGrid="0">
      <p:cViewPr>
        <p:scale>
          <a:sx n="46" d="100"/>
          <a:sy n="46" d="100"/>
        </p:scale>
        <p:origin x="-2250" y="-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2016-08-24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20629" y="1249680"/>
            <a:ext cx="8251624" cy="1828800"/>
          </a:xfrm>
        </p:spPr>
        <p:txBody>
          <a:bodyPr rtlCol="0">
            <a:normAutofit fontScale="90000"/>
          </a:bodyPr>
          <a:lstStyle/>
          <a:p>
            <a:pPr rtl="0"/>
            <a:r>
              <a:rPr lang="pl" dirty="0" smtClean="0">
                <a:solidFill>
                  <a:schemeClr val="accent3">
                    <a:lumMod val="50000"/>
                  </a:schemeClr>
                </a:solidFill>
              </a:rPr>
              <a:t>Szkoła Podstawowa Nr 1</a:t>
            </a:r>
            <a:br>
              <a:rPr lang="pl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" dirty="0" smtClean="0">
                <a:solidFill>
                  <a:schemeClr val="accent3">
                    <a:lumMod val="50000"/>
                  </a:schemeClr>
                </a:solidFill>
              </a:rPr>
              <a:t>im. Obrońców Praw Człowieka w Zelowie</a:t>
            </a:r>
            <a:endParaRPr lang="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76979" y="4287592"/>
            <a:ext cx="6858002" cy="490470"/>
          </a:xfrm>
        </p:spPr>
        <p:txBody>
          <a:bodyPr rtlCol="0">
            <a:noAutofit/>
          </a:bodyPr>
          <a:lstStyle/>
          <a:p>
            <a:pPr algn="ctr" rtl="0"/>
            <a:r>
              <a:rPr lang="pl" sz="3200" b="1" dirty="0" smtClean="0">
                <a:solidFill>
                  <a:srgbClr val="FF0000"/>
                </a:solidFill>
              </a:rPr>
              <a:t>SERDECZNIE ZAPRASZAMY</a:t>
            </a:r>
            <a:endParaRPr lang="pl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PIAtek\_DSC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280160"/>
            <a:ext cx="2737727" cy="4320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845461" y="485266"/>
            <a:ext cx="9303091" cy="867177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 smtClean="0">
                <a:solidFill>
                  <a:srgbClr val="FF0000"/>
                </a:solidFill>
              </a:rPr>
              <a:t>W SZKOLE Z SUKCESAMI FUNKCJONUJĄ: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703793" y="1558506"/>
            <a:ext cx="5688673" cy="4056683"/>
          </a:xfrm>
        </p:spPr>
        <p:txBody>
          <a:bodyPr rtlCol="0">
            <a:normAutofit/>
          </a:bodyPr>
          <a:lstStyle/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Stowarzyszenie Rodziców na Rzecz Pomocy Szkole „Nasza Szkoła”,</a:t>
            </a: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Uczniowski Ludowy Klub Sportowy,</a:t>
            </a: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Klub Wolontariatu,</a:t>
            </a: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Szkolna Grupa </a:t>
            </a:r>
            <a:r>
              <a:rPr lang="pl-PL" dirty="0" err="1" smtClean="0">
                <a:solidFill>
                  <a:schemeClr val="accent3">
                    <a:lumMod val="50000"/>
                  </a:schemeClr>
                </a:solidFill>
              </a:rPr>
              <a:t>Amnesty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 International,</a:t>
            </a:r>
          </a:p>
          <a:p>
            <a:pPr rtl="0"/>
            <a:endParaRPr lang="pl-PL" dirty="0" smtClean="0"/>
          </a:p>
          <a:p>
            <a:pPr rtl="0"/>
            <a:endParaRPr dirty="0"/>
          </a:p>
          <a:p>
            <a:pPr marL="0" indent="0" rtl="0">
              <a:buNone/>
            </a:pPr>
            <a:endParaRPr lang="pl-PL" dirty="0" smtClean="0"/>
          </a:p>
          <a:p>
            <a:pPr rtl="0"/>
            <a:endParaRPr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6011" y="1651819"/>
            <a:ext cx="2482693" cy="1642198"/>
          </a:xfrm>
          <a:prstGeom prst="rect">
            <a:avLst/>
          </a:prstGeom>
        </p:spPr>
      </p:pic>
      <p:pic>
        <p:nvPicPr>
          <p:cNvPr id="10242" name="Picture 2" descr="C:\Users\user\Desktop\ZDJĘCIA DO P\76962872_556008195200184_168622881352187904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0908" y="1651819"/>
            <a:ext cx="1996563" cy="2662084"/>
          </a:xfrm>
          <a:prstGeom prst="rect">
            <a:avLst/>
          </a:prstGeom>
          <a:noFill/>
        </p:spPr>
      </p:pic>
      <p:pic>
        <p:nvPicPr>
          <p:cNvPr id="10243" name="Picture 3" descr="F:\Rok szkolny 2018-2019 Iwona\08.12 Maraton Pisania Listów\_DSC0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076" y="3510115"/>
            <a:ext cx="2494084" cy="1651915"/>
          </a:xfrm>
          <a:prstGeom prst="rect">
            <a:avLst/>
          </a:prstGeom>
          <a:noFill/>
        </p:spPr>
      </p:pic>
      <p:pic>
        <p:nvPicPr>
          <p:cNvPr id="10244" name="Picture 4" descr="F:\Rok szkolny 2019-2020 Iwona\25.09 Lekkoatlektyka zawody\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387" y="4494770"/>
            <a:ext cx="2655056" cy="1991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848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98490" y="452036"/>
            <a:ext cx="10634217" cy="1216152"/>
          </a:xfrm>
        </p:spPr>
        <p:txBody>
          <a:bodyPr rtlCol="0"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W </a:t>
            </a:r>
            <a:r>
              <a:rPr lang="pl-PL" dirty="0" smtClean="0">
                <a:solidFill>
                  <a:srgbClr val="FF0000"/>
                </a:solidFill>
              </a:rPr>
              <a:t>szkole organizowane są ciekawe </a:t>
            </a:r>
            <a:r>
              <a:rPr lang="pl-PL" dirty="0">
                <a:solidFill>
                  <a:srgbClr val="FF0000"/>
                </a:solidFill>
              </a:rPr>
              <a:t>akcje, </a:t>
            </a:r>
            <a:r>
              <a:rPr lang="pl-PL" dirty="0" smtClean="0">
                <a:solidFill>
                  <a:srgbClr val="FF0000"/>
                </a:solidFill>
              </a:rPr>
              <a:t>konkursy, niezwykłe uroczystości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50318" y="4935990"/>
            <a:ext cx="3165616" cy="1007610"/>
          </a:xfrm>
        </p:spPr>
        <p:txBody>
          <a:bodyPr rtlCol="0">
            <a:normAutofit fontScale="85000" lnSpcReduction="10000"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Konkursy międzyszkolne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19"/>
          </p:nvPr>
        </p:nvSpPr>
        <p:spPr>
          <a:xfrm>
            <a:off x="9584381" y="4919947"/>
            <a:ext cx="2233359" cy="1007610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pl-PL" sz="3600" dirty="0" smtClean="0"/>
              <a:t>            </a:t>
            </a:r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Mikołajki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user\Desktop\ZDJĘCIA DO P\DSC08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4143" y="1917291"/>
            <a:ext cx="3621371" cy="2716028"/>
          </a:xfrm>
          <a:prstGeom prst="rect">
            <a:avLst/>
          </a:prstGeom>
          <a:noFill/>
        </p:spPr>
      </p:pic>
      <p:pic>
        <p:nvPicPr>
          <p:cNvPr id="8195" name="Picture 3" descr="C:\Users\user\Desktop\ZDJĘCIA DO P\78645832_3212941845399351_432023084339088588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805" y="4339907"/>
            <a:ext cx="2477728" cy="1858296"/>
          </a:xfrm>
          <a:prstGeom prst="rect">
            <a:avLst/>
          </a:prstGeom>
          <a:noFill/>
        </p:spPr>
      </p:pic>
      <p:pic>
        <p:nvPicPr>
          <p:cNvPr id="8196" name="Picture 4" descr="F:\XXXXXSSSS\PROMOCJA S\_DSC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126" y="2300748"/>
            <a:ext cx="4220644" cy="1775132"/>
          </a:xfrm>
          <a:prstGeom prst="rect">
            <a:avLst/>
          </a:prstGeom>
          <a:noFill/>
        </p:spPr>
      </p:pic>
      <p:pic>
        <p:nvPicPr>
          <p:cNvPr id="2050" name="Picture 2" descr="F:\Rok szkolny 2019-2020 Iwona\28.02 Noc  z gwiazdami\88175525_140637750511568_310095126513215078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9804" y="4100945"/>
            <a:ext cx="2783967" cy="208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380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Szkolne wycieczki...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98116" y="5014188"/>
            <a:ext cx="3741872" cy="737926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Biała Szkoła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8573" y="-110950"/>
            <a:ext cx="2514667" cy="2198005"/>
          </a:xfrm>
          <a:prstGeom prst="rect">
            <a:avLst/>
          </a:prstGeom>
        </p:spPr>
      </p:pic>
      <p:pic>
        <p:nvPicPr>
          <p:cNvPr id="12290" name="Picture 2" descr="C:\Users\user\Desktop\PIAtek\89530077_627341194725430_797772621271164518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888" y="1901952"/>
            <a:ext cx="3611603" cy="2708702"/>
          </a:xfrm>
          <a:prstGeom prst="rect">
            <a:avLst/>
          </a:prstGeom>
          <a:noFill/>
        </p:spPr>
      </p:pic>
      <p:pic>
        <p:nvPicPr>
          <p:cNvPr id="3074" name="Picture 2" descr="C:\Users\user\Desktop\03.03 Biała szkoła\88220525_192124298732729_269388005872815308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4863" y="3983588"/>
            <a:ext cx="3532910" cy="2649683"/>
          </a:xfrm>
          <a:prstGeom prst="rect">
            <a:avLst/>
          </a:prstGeom>
          <a:noFill/>
        </p:spPr>
      </p:pic>
      <p:pic>
        <p:nvPicPr>
          <p:cNvPr id="3075" name="Picture 3" descr="C:\Users\user\Desktop\PIAtek\IMG_20190307_084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9694" y="1949823"/>
            <a:ext cx="3621740" cy="2716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Rok szkolny 2018-2019 Iwona\10-12.06. Góry Stołowe WFOŚiGW\DSC08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7655" y="3220106"/>
            <a:ext cx="4261945" cy="3196459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Szkolne wycieczki...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98116" y="5014188"/>
            <a:ext cx="3741872" cy="737926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Zielone Szkoły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88278834_196747598329031_567008260288361267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6674" y="2207623"/>
            <a:ext cx="3651683" cy="2049507"/>
          </a:xfrm>
          <a:prstGeom prst="rect">
            <a:avLst/>
          </a:prstGeom>
          <a:noFill/>
        </p:spPr>
      </p:pic>
      <p:pic>
        <p:nvPicPr>
          <p:cNvPr id="1027" name="Picture 3" descr="F:\Rok szkolny 2018-2019 Iwona\24.05 Wycieczka do Tomaszowa Maz, Starostwo Powiatowe w bełchatowie\DSC08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2016" y="1986456"/>
            <a:ext cx="3284481" cy="246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953037" y="452036"/>
            <a:ext cx="10479670" cy="984130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Szkolne wydarzenia 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21673" y="4935990"/>
            <a:ext cx="2221081" cy="1007610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Dzień Chłopaka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19"/>
          </p:nvPr>
        </p:nvSpPr>
        <p:spPr>
          <a:xfrm>
            <a:off x="8882743" y="4935990"/>
            <a:ext cx="3032166" cy="1007610"/>
          </a:xfrm>
        </p:spPr>
        <p:txBody>
          <a:bodyPr rtlCol="0">
            <a:no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Dzień Edukacji Narodowej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933" y="1964265"/>
            <a:ext cx="3886034" cy="257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446" y="4087883"/>
            <a:ext cx="2881744" cy="216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F:\Rok szkolny 2019-2020 Iwona\14.10 Dzień EN\_DSC0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5831" y="1898073"/>
            <a:ext cx="4057390" cy="2686916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223" y="4114801"/>
            <a:ext cx="3175299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8971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Szkolne wydarzenia 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82880" y="4935990"/>
            <a:ext cx="2599509" cy="1007610"/>
          </a:xfrm>
        </p:spPr>
        <p:txBody>
          <a:bodyPr rtlCol="0">
            <a:normAutofit fontScale="77500" lnSpcReduction="20000"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Noc                z gwiazdami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19"/>
          </p:nvPr>
        </p:nvSpPr>
        <p:spPr>
          <a:xfrm>
            <a:off x="8143103" y="4935990"/>
            <a:ext cx="3872294" cy="1490770"/>
          </a:xfrm>
        </p:spPr>
        <p:txBody>
          <a:bodyPr rtlCol="0">
            <a:noAutofit/>
          </a:bodyPr>
          <a:lstStyle/>
          <a:p>
            <a:pPr algn="ctr"/>
            <a:r>
              <a:rPr lang="pl-PL" sz="2800" dirty="0">
                <a:solidFill>
                  <a:schemeClr val="accent3">
                    <a:lumMod val="50000"/>
                  </a:schemeClr>
                </a:solidFill>
              </a:rPr>
              <a:t>Akcja udzielania pierwszej pomocy przedmedycznej „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ROMEK</a:t>
            </a:r>
            <a:r>
              <a:rPr lang="pl-PL" sz="2800" dirty="0" smtClean="0"/>
              <a:t>”</a:t>
            </a:r>
            <a:endParaRPr lang="en-US" sz="2800" dirty="0"/>
          </a:p>
        </p:txBody>
      </p:sp>
      <p:pic>
        <p:nvPicPr>
          <p:cNvPr id="8" name="Symbol zastępczy obrazu 1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2" b="602"/>
          <a:stretch>
            <a:fillRect/>
          </a:stretch>
        </p:blipFill>
        <p:spPr/>
      </p:pic>
      <p:pic>
        <p:nvPicPr>
          <p:cNvPr id="5122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/>
          <a:srcRect t="6434" b="643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F:\Rok szkolny 2019-2020 Iwona\28.02 Noc  z gwiazdami\88175453_632201450934317_876641027129711001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1018" y="4281054"/>
            <a:ext cx="2558472" cy="1918854"/>
          </a:xfrm>
          <a:prstGeom prst="rect">
            <a:avLst/>
          </a:prstGeom>
          <a:noFill/>
        </p:spPr>
      </p:pic>
      <p:pic>
        <p:nvPicPr>
          <p:cNvPr id="5124" name="Picture 4" descr="F:\Rok szkolny 2019-2020 Iwona\10.12 Warsztaty święto szkoły\DSC02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3455" y="4264408"/>
            <a:ext cx="2859140" cy="1913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44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Szkolne wydarzenia 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Święto Szkoły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19"/>
          </p:nvPr>
        </p:nvSpPr>
        <p:spPr/>
        <p:txBody>
          <a:bodyPr rtlCol="0">
            <a:noAutofit/>
          </a:bodyPr>
          <a:lstStyle/>
          <a:p>
            <a:pPr algn="ctr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Święto Niepodległości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2" b="602"/>
          <a:stretch>
            <a:fillRect/>
          </a:stretch>
        </p:blipFill>
        <p:spPr/>
      </p:pic>
      <p:pic>
        <p:nvPicPr>
          <p:cNvPr id="9" name="Symbol zastępczy obrazu 8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2" b="6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50914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609429" y="421594"/>
            <a:ext cx="3174740" cy="1484479"/>
          </a:xfrm>
        </p:spPr>
        <p:txBody>
          <a:bodyPr rtlCol="0">
            <a:normAutofit/>
          </a:bodyPr>
          <a:lstStyle/>
          <a:p>
            <a:pPr rtl="0"/>
            <a:r>
              <a:rPr lang="pl" sz="2800" dirty="0" smtClean="0">
                <a:solidFill>
                  <a:srgbClr val="FF0000"/>
                </a:solidFill>
              </a:rPr>
              <a:t>Jesteśmy koordynatorami wielu akcji:</a:t>
            </a:r>
            <a:endParaRPr lang="pl" sz="2800" dirty="0">
              <a:solidFill>
                <a:srgbClr val="FF0000"/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21"/>
          </p:nvPr>
        </p:nvSpPr>
        <p:spPr>
          <a:xfrm>
            <a:off x="8950304" y="2059989"/>
            <a:ext cx="2615620" cy="3851414"/>
          </a:xfrm>
        </p:spPr>
        <p:txBody>
          <a:bodyPr rtlCol="0">
            <a:normAutofit fontScale="92500"/>
          </a:bodyPr>
          <a:lstStyle/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Wielkiej Orkiestry Świątecznej Pomocy</a:t>
            </a:r>
          </a:p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Gminnego Konkursu Szopek</a:t>
            </a:r>
          </a:p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Biegów masowych „Szus o Czółenko”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671" y="963827"/>
            <a:ext cx="3512408" cy="468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6875" y="790832"/>
            <a:ext cx="2884307" cy="191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2618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F:\Rok szkolny 2018-2019 Iwona\30.10 Zdjecia klasowe\_DSC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972" y="597305"/>
            <a:ext cx="3596946" cy="2382377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0" y="2103078"/>
            <a:ext cx="3168166" cy="285528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" sz="4000" dirty="0" smtClean="0">
                <a:solidFill>
                  <a:srgbClr val="FF0000"/>
                </a:solidFill>
              </a:rPr>
              <a:t>A oto </a:t>
            </a:r>
            <a:r>
              <a:rPr lang="pl" sz="4000" dirty="0" smtClean="0">
                <a:solidFill>
                  <a:srgbClr val="FF0000"/>
                </a:solidFill>
              </a:rPr>
              <a:t>nasze</a:t>
            </a:r>
            <a:r>
              <a:rPr lang="pl" sz="4000" dirty="0" smtClean="0">
                <a:solidFill>
                  <a:srgbClr val="FF0000"/>
                </a:solidFill>
              </a:rPr>
              <a:t/>
            </a:r>
            <a:br>
              <a:rPr lang="pl" sz="4000" dirty="0" smtClean="0">
                <a:solidFill>
                  <a:srgbClr val="FF0000"/>
                </a:solidFill>
              </a:rPr>
            </a:br>
            <a:r>
              <a:rPr lang="pl" sz="4000" dirty="0" smtClean="0">
                <a:solidFill>
                  <a:srgbClr val="FF0000"/>
                </a:solidFill>
              </a:rPr>
              <a:t>klasy  </a:t>
            </a:r>
            <a:r>
              <a:rPr lang="pl" dirty="0" smtClean="0"/>
              <a:t/>
            </a:r>
            <a:br>
              <a:rPr lang="pl" dirty="0" smtClean="0"/>
            </a:br>
            <a:r>
              <a:rPr lang="pl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l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" dirty="0" smtClean="0">
                <a:solidFill>
                  <a:schemeClr val="accent3">
                    <a:lumMod val="50000"/>
                  </a:schemeClr>
                </a:solidFill>
              </a:rPr>
              <a:t>Szkoły Podstawowej </a:t>
            </a:r>
            <a:br>
              <a:rPr lang="pl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" dirty="0" smtClean="0">
                <a:solidFill>
                  <a:schemeClr val="accent3">
                    <a:lumMod val="50000"/>
                  </a:schemeClr>
                </a:solidFill>
              </a:rPr>
              <a:t>nr 1 </a:t>
            </a:r>
            <a:br>
              <a:rPr lang="pl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" dirty="0" smtClean="0">
                <a:solidFill>
                  <a:schemeClr val="accent3">
                    <a:lumMod val="50000"/>
                  </a:schemeClr>
                </a:solidFill>
              </a:rPr>
              <a:t>im. Obrońców Praw Człowieka</a:t>
            </a:r>
            <a:br>
              <a:rPr lang="pl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" dirty="0" smtClean="0">
                <a:solidFill>
                  <a:schemeClr val="accent3">
                    <a:lumMod val="50000"/>
                  </a:schemeClr>
                </a:solidFill>
              </a:rPr>
              <a:t>w Zelowie</a:t>
            </a:r>
            <a:endParaRPr lang="pl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327" y="623454"/>
            <a:ext cx="3005993" cy="240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 descr="F:\Rok szkolny 2019-2020 Iwona\5.11 Zdjęcia klasowe\DSC08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704" y="2427890"/>
            <a:ext cx="2663291" cy="2142633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0636" y="4966746"/>
            <a:ext cx="2522183" cy="16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6295" y="4004442"/>
            <a:ext cx="3487115" cy="230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132" y="3972909"/>
            <a:ext cx="2953751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416655" y="4966953"/>
            <a:ext cx="9929631" cy="1219200"/>
          </a:xfrm>
        </p:spPr>
        <p:txBody>
          <a:bodyPr rtlCol="0">
            <a:normAutofit/>
          </a:bodyPr>
          <a:lstStyle/>
          <a:p>
            <a:pPr algn="ctr" rtl="0"/>
            <a:r>
              <a:rPr lang="pl" sz="3200" dirty="0" smtClean="0">
                <a:solidFill>
                  <a:srgbClr val="FF0000"/>
                </a:solidFill>
              </a:rPr>
              <a:t>ROZPOCZĘCIE ROKU SZKOLNEGO 2019/20 </a:t>
            </a:r>
            <a:endParaRPr lang="pl" sz="32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ZDJĘCIA DO P\_DSC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739" y="2212258"/>
            <a:ext cx="2983820" cy="1976284"/>
          </a:xfrm>
          <a:prstGeom prst="rect">
            <a:avLst/>
          </a:prstGeom>
          <a:noFill/>
        </p:spPr>
      </p:pic>
      <p:pic>
        <p:nvPicPr>
          <p:cNvPr id="2" name="Picture 2" descr="F:\Rok szkolny 2019-2020 Iwona\03.09 Rozpoczęcie roku szkolnego 20192020\_DSC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817" y="2010445"/>
            <a:ext cx="2474095" cy="2454440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8882" y="2383320"/>
            <a:ext cx="2772355" cy="178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423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463647" y="832995"/>
            <a:ext cx="5065132" cy="867177"/>
          </a:xfrm>
        </p:spPr>
        <p:txBody>
          <a:bodyPr rtlCol="0"/>
          <a:lstStyle/>
          <a:p>
            <a:pPr rtl="0"/>
            <a:r>
              <a:rPr lang="pl-PL" dirty="0" smtClean="0">
                <a:solidFill>
                  <a:srgbClr val="FF0000"/>
                </a:solidFill>
              </a:rPr>
              <a:t>SZKOŁA OFERUJE: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793946" y="2099257"/>
            <a:ext cx="10333401" cy="427578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Naukę jednozmianową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Język angielski i niemiecki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Pomoc uczniom zdolnym i mającym trudności z nauką</a:t>
            </a: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Zajęcia, warsztaty pedagogiczne i psychologiczne</a:t>
            </a: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Profesjonalną kadrę pedagogiczną</a:t>
            </a: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Opiekę pielęgniarki szkolnej</a:t>
            </a:r>
          </a:p>
          <a:p>
            <a:pPr rtl="0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Dziennik elektroniczny, który umożliwia dostęp rodzica do informacji o dziecku w każdym czasie i miejscu</a:t>
            </a:r>
          </a:p>
          <a:p>
            <a:pPr marL="0" indent="0" rtl="0">
              <a:buNone/>
            </a:pPr>
            <a:endParaRPr lang="pl-PL" dirty="0" smtClean="0"/>
          </a:p>
          <a:p>
            <a:pPr rtl="0"/>
            <a:endParaRPr dirty="0"/>
          </a:p>
        </p:txBody>
      </p:sp>
      <p:pic>
        <p:nvPicPr>
          <p:cNvPr id="2050" name="Picture 2" descr="F:\XXXXXSSSS\PROMOCJA @)@)\S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9248" y="836518"/>
            <a:ext cx="4211099" cy="2196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671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Klasowe życie 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185763" y="5026142"/>
            <a:ext cx="7730969" cy="1007610"/>
          </a:xfrm>
        </p:spPr>
        <p:txBody>
          <a:bodyPr rtlCol="0">
            <a:no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Dzień Kobiet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F:\Rok szkolny 2018-2019 Iwona\08.03 Dzień Kobiet\53472663_297745617584164_8684409024810057728_n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 cstate="print"/>
          <a:srcRect t="6434" b="643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/>
          <a:srcRect t="6434" b="643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9551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Klasowe życie...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Dzień Uśmiechu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19"/>
          </p:nvPr>
        </p:nvSpPr>
        <p:spPr>
          <a:xfrm>
            <a:off x="6592830" y="4935990"/>
            <a:ext cx="4839877" cy="1007610"/>
          </a:xfrm>
        </p:spPr>
        <p:txBody>
          <a:bodyPr rtlCol="0">
            <a:noAutofit/>
          </a:bodyPr>
          <a:lstStyle/>
          <a:p>
            <a:pPr algn="ctr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Dyskoteki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F:\Rok szkolny 2018-2019 Iwona\5.10 Dzień Uśmiechu\_DSC0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314" y="2070847"/>
            <a:ext cx="3593268" cy="2379942"/>
          </a:xfrm>
          <a:prstGeom prst="rect">
            <a:avLst/>
          </a:prstGeom>
          <a:noFill/>
        </p:spPr>
      </p:pic>
      <p:pic>
        <p:nvPicPr>
          <p:cNvPr id="4099" name="Picture 3" descr="C:\Users\user\Desktop\PIAtek\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0000" y="2043953"/>
            <a:ext cx="3642905" cy="2509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320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Klasowe życie...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489397" y="5035638"/>
            <a:ext cx="4932006" cy="907961"/>
          </a:xfrm>
        </p:spPr>
        <p:txBody>
          <a:bodyPr rtlCol="0">
            <a:no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Akcja Zdrowe Zęby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19"/>
          </p:nvPr>
        </p:nvSpPr>
        <p:spPr>
          <a:xfrm>
            <a:off x="6027313" y="4935990"/>
            <a:ext cx="5084575" cy="1007610"/>
          </a:xfrm>
        </p:spPr>
        <p:txBody>
          <a:bodyPr rtlCol="0">
            <a:noAutofit/>
          </a:bodyPr>
          <a:lstStyle/>
          <a:p>
            <a:pPr algn="ctr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Dzień Dziecka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34" b="6434"/>
          <a:stretch>
            <a:fillRect/>
          </a:stretch>
        </p:blipFill>
        <p:spPr/>
      </p:pic>
      <p:pic>
        <p:nvPicPr>
          <p:cNvPr id="6146" name="Picture 2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/>
          <a:srcRect t="668" b="66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6769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Klasowe życie...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080655" y="5049982"/>
            <a:ext cx="1558635" cy="893618"/>
          </a:xfrm>
        </p:spPr>
        <p:txBody>
          <a:bodyPr rtlCol="0">
            <a:noAutofit/>
          </a:bodyPr>
          <a:lstStyle/>
          <a:p>
            <a:pPr algn="ctr" rtl="0"/>
            <a:endParaRPr lang="en-US" sz="3600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19"/>
          </p:nvPr>
        </p:nvSpPr>
        <p:spPr>
          <a:xfrm>
            <a:off x="4177145" y="4935990"/>
            <a:ext cx="4052455" cy="1007610"/>
          </a:xfrm>
        </p:spPr>
        <p:txBody>
          <a:bodyPr rtlCol="0">
            <a:noAutofit/>
          </a:bodyPr>
          <a:lstStyle/>
          <a:p>
            <a:pPr algn="ctr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Ostatki 2020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5" name="Picture 3" descr="F:\Rok szkolny 2019-2020 Iwona\24.02 Ostatki 2020\87455201_230575947980449_3710593075043631104_n.jpg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/>
          <a:srcRect t="11758" b="11758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3078" name="Picture 6" descr="F:\Rok szkolny 2018-2019 Iwona\05.03 Ostatki\_DSC0266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/>
          <a:srcRect t="668" b="66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799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917419" y="1020193"/>
            <a:ext cx="2286000" cy="4635540"/>
          </a:xfrm>
        </p:spPr>
        <p:txBody>
          <a:bodyPr rtlCol="0">
            <a:noAutofit/>
          </a:bodyPr>
          <a:lstStyle/>
          <a:p>
            <a:pPr rtl="0"/>
            <a:r>
              <a:rPr lang="pl" sz="3600" dirty="0" smtClean="0">
                <a:solidFill>
                  <a:srgbClr val="FF0000"/>
                </a:solidFill>
              </a:rPr>
              <a:t>Klasowa wigilia</a:t>
            </a:r>
            <a:br>
              <a:rPr lang="pl" sz="3600" dirty="0" smtClean="0">
                <a:solidFill>
                  <a:srgbClr val="FF0000"/>
                </a:solidFill>
              </a:rPr>
            </a:br>
            <a:r>
              <a:rPr lang="pl" sz="3600" dirty="0">
                <a:solidFill>
                  <a:srgbClr val="FF0000"/>
                </a:solidFill>
              </a:rPr>
              <a:t/>
            </a:r>
            <a:br>
              <a:rPr lang="pl" sz="3600" dirty="0">
                <a:solidFill>
                  <a:srgbClr val="FF0000"/>
                </a:solidFill>
              </a:rPr>
            </a:br>
            <a:r>
              <a:rPr lang="pl" sz="3600" dirty="0" smtClean="0">
                <a:solidFill>
                  <a:srgbClr val="FF0000"/>
                </a:solidFill>
              </a:rPr>
              <a:t>Szkolne Jasełka</a:t>
            </a:r>
            <a:br>
              <a:rPr lang="pl" sz="3600" dirty="0" smtClean="0">
                <a:solidFill>
                  <a:srgbClr val="FF0000"/>
                </a:solidFill>
              </a:rPr>
            </a:br>
            <a:r>
              <a:rPr lang="pl" sz="3600" dirty="0" smtClean="0">
                <a:solidFill>
                  <a:srgbClr val="FF0000"/>
                </a:solidFill>
              </a:rPr>
              <a:t/>
            </a:r>
            <a:br>
              <a:rPr lang="pl" sz="3600" dirty="0" smtClean="0">
                <a:solidFill>
                  <a:srgbClr val="FF0000"/>
                </a:solidFill>
              </a:rPr>
            </a:br>
            <a:r>
              <a:rPr lang="pl" sz="3600" dirty="0" smtClean="0">
                <a:solidFill>
                  <a:srgbClr val="FF0000"/>
                </a:solidFill>
              </a:rPr>
              <a:t>Jasełka dla rodziców</a:t>
            </a:r>
            <a:endParaRPr lang="pl" sz="36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F:\Rok szkolny 2019-2020 Iwona\09.01 Jasełka dla rodziców\82211048_754067751770524_374338089403600076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3855" y="3521382"/>
            <a:ext cx="2975027" cy="2231270"/>
          </a:xfrm>
          <a:prstGeom prst="rect">
            <a:avLst/>
          </a:prstGeom>
          <a:noFill/>
        </p:spPr>
      </p:pic>
      <p:sp>
        <p:nvSpPr>
          <p:cNvPr id="11" name="Symbol zastępczy obrazu 10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5708" y="604911"/>
            <a:ext cx="2980603" cy="197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374" y="3432265"/>
            <a:ext cx="4496889" cy="297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224" y="464234"/>
            <a:ext cx="4470009" cy="296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8456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801100" y="1864028"/>
            <a:ext cx="3048000" cy="2167060"/>
          </a:xfrm>
        </p:spPr>
        <p:txBody>
          <a:bodyPr rtlCol="0">
            <a:normAutofit/>
          </a:bodyPr>
          <a:lstStyle/>
          <a:p>
            <a:pPr rtl="0"/>
            <a:r>
              <a:rPr lang="pl" sz="3600" dirty="0" smtClean="0">
                <a:solidFill>
                  <a:srgbClr val="FF0000"/>
                </a:solidFill>
              </a:rPr>
              <a:t>Walentynki 2020</a:t>
            </a:r>
            <a:endParaRPr lang="pl" sz="36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F:\Rok szkolny 2019-2020 Iwona\14.02 Watentynki\86393394_492539721338686_6762249024834633728_n.jpg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/>
          <a:srcRect l="18125" r="18125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2291" name="Picture 3" descr="F:\Rok szkolny 2019-2020 Iwona\14.02 Watentynki\86189297_503598770343820_4040545540897767424_n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/>
          <a:srcRect l="1291" r="1291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 cstate="print"/>
          <a:srcRect l="1291" r="129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587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801100" y="1864028"/>
            <a:ext cx="3048000" cy="2167060"/>
          </a:xfrm>
        </p:spPr>
        <p:txBody>
          <a:bodyPr rtlCol="0">
            <a:normAutofit/>
          </a:bodyPr>
          <a:lstStyle/>
          <a:p>
            <a:pPr rtl="0"/>
            <a:r>
              <a:rPr lang="pl" sz="3600" dirty="0" smtClean="0">
                <a:solidFill>
                  <a:srgbClr val="FF0000"/>
                </a:solidFill>
              </a:rPr>
              <a:t>Bal ósmoklasisty</a:t>
            </a:r>
            <a:endParaRPr lang="pl" sz="36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 cstate="print"/>
          <a:srcRect l="6985" r="698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/>
          <a:srcRect l="21851" r="2185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 cstate="print"/>
          <a:srcRect l="6985" r="698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587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8302" y="668193"/>
            <a:ext cx="10229946" cy="1202028"/>
          </a:xfrm>
        </p:spPr>
        <p:txBody>
          <a:bodyPr rtlCol="0">
            <a:normAutofit fontScale="90000"/>
          </a:bodyPr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Oferta zajęć dodatkowych jest dostosowywana do potrzeb i zainteresowań uczniów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744537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3200" dirty="0" smtClean="0">
                <a:solidFill>
                  <a:schemeClr val="accent3">
                    <a:lumMod val="50000"/>
                  </a:schemeClr>
                </a:solidFill>
              </a:rPr>
              <a:t>Zajęcia </a:t>
            </a:r>
            <a:r>
              <a:rPr lang="pl-PL" sz="3200" dirty="0" err="1" smtClean="0">
                <a:solidFill>
                  <a:schemeClr val="accent3">
                    <a:lumMod val="50000"/>
                  </a:schemeClr>
                </a:solidFill>
              </a:rPr>
              <a:t>decoupage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935" y="2372273"/>
            <a:ext cx="2888550" cy="2166413"/>
          </a:xfrm>
        </p:spPr>
      </p:pic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757237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3200" dirty="0" smtClean="0">
                <a:solidFill>
                  <a:schemeClr val="accent3">
                    <a:lumMod val="50000"/>
                  </a:schemeClr>
                </a:solidFill>
              </a:rPr>
              <a:t>Warsztaty z osiką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6" name="Picture 2" descr="C:\Users\user\Desktop\ZDJĘCIA DO P\75323379_498083437454368_730756120113368268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2705" y="2483065"/>
            <a:ext cx="4634742" cy="3068706"/>
          </a:xfrm>
          <a:prstGeom prst="rect">
            <a:avLst/>
          </a:prstGeom>
          <a:noFill/>
        </p:spPr>
      </p:pic>
      <p:pic>
        <p:nvPicPr>
          <p:cNvPr id="11267" name="Picture 3" descr="F:\Rok szkolny 2018-2019 Iwona\17.03 Szus w ZSO\_DSC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26" y="4560711"/>
            <a:ext cx="3110551" cy="2060222"/>
          </a:xfrm>
          <a:prstGeom prst="rect">
            <a:avLst/>
          </a:prstGeom>
          <a:noFill/>
        </p:spPr>
      </p:pic>
      <p:pic>
        <p:nvPicPr>
          <p:cNvPr id="11268" name="Picture 4" descr="F:\Rok szkolny 2018-2019 Iwona\17.03 Szus w ZSO\_DSC0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9290" y="3340854"/>
            <a:ext cx="3919124" cy="2595767"/>
          </a:xfrm>
          <a:prstGeom prst="rect">
            <a:avLst/>
          </a:prstGeom>
          <a:noFill/>
        </p:spPr>
      </p:pic>
      <p:pic>
        <p:nvPicPr>
          <p:cNvPr id="1026" name="Picture 2" descr="C:\Users\user\Desktop\PIAtek\_DSC00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9156" y="4306680"/>
            <a:ext cx="3711575" cy="2458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1415" y="4576412"/>
            <a:ext cx="3042086" cy="20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4096" y="515154"/>
            <a:ext cx="10389518" cy="1008845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Uczniowie wspólnie z pierwszakami...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Wspólne czytanie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 Gra w szachy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474" y="2474297"/>
            <a:ext cx="2825526" cy="192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 descr="F:\Rok szkolny 2019-2020 Iwona\27.09 Głosne Czytanie w Bibliotece Miejskiej\IMG_51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78" y="2463280"/>
            <a:ext cx="3258156" cy="2443617"/>
          </a:xfrm>
          <a:prstGeom prst="rect">
            <a:avLst/>
          </a:prstGeom>
          <a:noFill/>
        </p:spPr>
      </p:pic>
      <p:pic>
        <p:nvPicPr>
          <p:cNvPr id="2050" name="Picture 2" descr="C:\Users\user\Desktop\ZDJĘCIA DO P\_DSC0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6176" y="3982496"/>
            <a:ext cx="2967520" cy="1965174"/>
          </a:xfrm>
          <a:prstGeom prst="rect">
            <a:avLst/>
          </a:prstGeom>
          <a:noFill/>
        </p:spPr>
      </p:pic>
      <p:pic>
        <p:nvPicPr>
          <p:cNvPr id="5123" name="Picture 3" descr="F:\Rok szkolny 2018-2019 Iwona\15.11 Wizyta w bibliotece kl. 1 i2\IMG_20181115_1106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0393" y="4220469"/>
            <a:ext cx="3193247" cy="2394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8661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374305" y="452036"/>
            <a:ext cx="10058402" cy="1216152"/>
          </a:xfrm>
        </p:spPr>
        <p:txBody>
          <a:bodyPr rtlCol="0"/>
          <a:lstStyle/>
          <a:p>
            <a:pPr rtl="0"/>
            <a:r>
              <a:rPr lang="pl" dirty="0" smtClean="0">
                <a:solidFill>
                  <a:srgbClr val="FF0000"/>
                </a:solidFill>
              </a:rPr>
              <a:t>Za rok pracy i nauki ...</a:t>
            </a:r>
            <a:endParaRPr lang="pl" dirty="0">
              <a:solidFill>
                <a:srgbClr val="FF000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3119482" y="4974627"/>
            <a:ext cx="6088913" cy="1439052"/>
          </a:xfrm>
        </p:spPr>
        <p:txBody>
          <a:bodyPr rtlCol="0">
            <a:noAutofit/>
          </a:bodyPr>
          <a:lstStyle/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Nagrody za najwyższą</a:t>
            </a:r>
          </a:p>
          <a:p>
            <a:pPr algn="ctr" rtl="0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 w szkole średnią ocen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2131" y="4471946"/>
            <a:ext cx="1612199" cy="238605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1232" y="1970690"/>
            <a:ext cx="3683488" cy="24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F:\Rok szkolny 2018-2019 Iwona\19.06 Zakończenie roku szkolnego20182019\_DSC0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3687" y="2002221"/>
            <a:ext cx="3932584" cy="2604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142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540146" y="798491"/>
            <a:ext cx="3372811" cy="1828799"/>
          </a:xfrm>
        </p:spPr>
        <p:txBody>
          <a:bodyPr rtlCol="0">
            <a:noAutofit/>
          </a:bodyPr>
          <a:lstStyle/>
          <a:p>
            <a:pPr algn="ctr" rtl="0"/>
            <a:r>
              <a:rPr lang="pl" sz="2800" dirty="0" smtClean="0">
                <a:solidFill>
                  <a:schemeClr val="accent3">
                    <a:lumMod val="50000"/>
                  </a:schemeClr>
                </a:solidFill>
              </a:rPr>
              <a:t>Teren szkoły jest ogrodzony i estetycznie zagospodarowany</a:t>
            </a:r>
            <a:endParaRPr lang="pl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ytuł 5"/>
          <p:cNvSpPr txBox="1">
            <a:spLocks/>
          </p:cNvSpPr>
          <p:nvPr/>
        </p:nvSpPr>
        <p:spPr>
          <a:xfrm>
            <a:off x="8933464" y="3306193"/>
            <a:ext cx="2979493" cy="21885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" sz="2800" dirty="0" smtClean="0">
                <a:solidFill>
                  <a:schemeClr val="accent3">
                    <a:lumMod val="50000"/>
                  </a:schemeClr>
                </a:solidFill>
              </a:rPr>
              <a:t>Obiekt jest monitorowany wewnątrz i na zewnątrz budynku</a:t>
            </a:r>
            <a:endParaRPr lang="pl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F:\XXXXXSSSS\PROMOCJA S\_DSC0010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 cstate="print"/>
          <a:srcRect l="6985" r="6985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0242" name="Picture 2" descr="C:\Users\user\Desktop\DSC_0036.JPG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/>
          <a:srcRect l="21851" r="21851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0243" name="Picture 3" descr="C:\Users\user\Desktop\DSC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756" y="3553692"/>
            <a:ext cx="3181678" cy="2107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041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07675" y="746975"/>
            <a:ext cx="5931244" cy="3721995"/>
          </a:xfrm>
        </p:spPr>
        <p:txBody>
          <a:bodyPr rtlCol="0">
            <a:normAutofit fontScale="90000"/>
          </a:bodyPr>
          <a:lstStyle/>
          <a:p>
            <a:r>
              <a:rPr lang="pl-PL" sz="4800" dirty="0" err="1" smtClean="0">
                <a:solidFill>
                  <a:schemeClr val="tx2"/>
                </a:solidFill>
              </a:rPr>
              <a:t>www.facebook.pl</a:t>
            </a:r>
            <a:r>
              <a:rPr lang="pl-PL" sz="4800" dirty="0">
                <a:solidFill>
                  <a:schemeClr val="tx2"/>
                </a:solidFill>
              </a:rPr>
              <a:t/>
            </a:r>
            <a:br>
              <a:rPr lang="pl-PL" sz="4800" dirty="0">
                <a:solidFill>
                  <a:schemeClr val="tx2"/>
                </a:solidFill>
              </a:rPr>
            </a:br>
            <a:r>
              <a:rPr lang="pl-PL" sz="4800" dirty="0">
                <a:solidFill>
                  <a:schemeClr val="tx2"/>
                </a:solidFill>
              </a:rPr>
              <a:t>tel. 44 6341170, </a:t>
            </a:r>
            <a:r>
              <a:rPr lang="pl-PL" sz="4800" dirty="0" smtClean="0">
                <a:solidFill>
                  <a:schemeClr val="tx2"/>
                </a:solidFill>
              </a:rPr>
              <a:t/>
            </a:r>
            <a:br>
              <a:rPr lang="pl-PL" sz="4800" dirty="0" smtClean="0">
                <a:solidFill>
                  <a:schemeClr val="tx2"/>
                </a:solidFill>
              </a:rPr>
            </a:br>
            <a:r>
              <a:rPr lang="pl-PL" sz="4800" dirty="0" smtClean="0">
                <a:solidFill>
                  <a:schemeClr val="tx2"/>
                </a:solidFill>
              </a:rPr>
              <a:t>535 </a:t>
            </a:r>
            <a:r>
              <a:rPr lang="pl-PL" sz="4800" dirty="0">
                <a:solidFill>
                  <a:schemeClr val="tx2"/>
                </a:solidFill>
              </a:rPr>
              <a:t>166 646</a:t>
            </a:r>
            <a:br>
              <a:rPr lang="pl-PL" sz="4800" dirty="0">
                <a:solidFill>
                  <a:schemeClr val="tx2"/>
                </a:solidFill>
              </a:rPr>
            </a:br>
            <a:r>
              <a:rPr lang="pl-PL" sz="4800" dirty="0">
                <a:solidFill>
                  <a:schemeClr val="tx2"/>
                </a:solidFill>
              </a:rPr>
              <a:t>e-mail: </a:t>
            </a:r>
            <a:r>
              <a:rPr lang="pl-PL" sz="4800" dirty="0" smtClean="0">
                <a:solidFill>
                  <a:schemeClr val="tx2"/>
                </a:solidFill>
              </a:rPr>
              <a:t>zelowzso@gmail.com </a:t>
            </a:r>
            <a:r>
              <a:rPr lang="pl-PL" sz="4800" dirty="0"/>
              <a:t/>
            </a:r>
            <a:br>
              <a:rPr lang="pl-PL" sz="4800" dirty="0"/>
            </a:br>
            <a:endParaRPr lang="pl" sz="4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0952" y="3771402"/>
            <a:ext cx="4753322" cy="284833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771802" y="4990356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ZAPRASZAMY</a:t>
            </a:r>
          </a:p>
        </p:txBody>
      </p:sp>
      <p:pic>
        <p:nvPicPr>
          <p:cNvPr id="6146" name="Picture 2" descr="C:\Users\user\Desktop\ZDJĘCIA DO P\DSC_1881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668505"/>
            <a:ext cx="5555172" cy="3719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55556" y="721218"/>
            <a:ext cx="8951339" cy="2822082"/>
          </a:xfrm>
        </p:spPr>
        <p:txBody>
          <a:bodyPr rtlCol="0">
            <a:normAutofit/>
          </a:bodyPr>
          <a:lstStyle/>
          <a:p>
            <a:pPr algn="ctr"/>
            <a:r>
              <a:rPr lang="pl-PL" sz="4800" dirty="0">
                <a:solidFill>
                  <a:srgbClr val="FF0000"/>
                </a:solidFill>
              </a:rPr>
              <a:t>Zapisu uczniów do </a:t>
            </a:r>
            <a:r>
              <a:rPr lang="pl-PL" sz="4800" dirty="0" smtClean="0">
                <a:solidFill>
                  <a:srgbClr val="FF0000"/>
                </a:solidFill>
              </a:rPr>
              <a:t>klasy </a:t>
            </a:r>
            <a:r>
              <a:rPr lang="pl-PL" sz="4800" dirty="0">
                <a:solidFill>
                  <a:srgbClr val="FF0000"/>
                </a:solidFill>
              </a:rPr>
              <a:t>SP </a:t>
            </a:r>
            <a:r>
              <a:rPr lang="pl-PL" sz="4800" dirty="0" smtClean="0">
                <a:solidFill>
                  <a:srgbClr val="FF0000"/>
                </a:solidFill>
              </a:rPr>
              <a:t>można dokonać</a:t>
            </a:r>
            <a:r>
              <a:rPr lang="pl-PL" sz="4800" dirty="0">
                <a:solidFill>
                  <a:srgbClr val="FF0000"/>
                </a:solidFill>
              </a:rPr>
              <a:t/>
            </a:r>
            <a:br>
              <a:rPr lang="pl-PL" sz="4800" dirty="0">
                <a:solidFill>
                  <a:srgbClr val="FF0000"/>
                </a:solidFill>
              </a:rPr>
            </a:br>
            <a:r>
              <a:rPr lang="pl-PL" sz="4800" dirty="0">
                <a:solidFill>
                  <a:srgbClr val="FF0000"/>
                </a:solidFill>
              </a:rPr>
              <a:t>w </a:t>
            </a:r>
            <a:r>
              <a:rPr lang="pl-PL" sz="4800" dirty="0" smtClean="0">
                <a:solidFill>
                  <a:srgbClr val="FF0000"/>
                </a:solidFill>
              </a:rPr>
              <a:t>sekretariacie szkoły</a:t>
            </a:r>
            <a:br>
              <a:rPr lang="pl-PL" sz="4800" dirty="0" smtClean="0">
                <a:solidFill>
                  <a:srgbClr val="FF0000"/>
                </a:solidFill>
              </a:rPr>
            </a:br>
            <a:r>
              <a:rPr lang="pl-PL" sz="4800" dirty="0" smtClean="0">
                <a:solidFill>
                  <a:srgbClr val="FF0000"/>
                </a:solidFill>
              </a:rPr>
              <a:t> </a:t>
            </a:r>
            <a:r>
              <a:rPr lang="pl-PL" sz="4800" dirty="0">
                <a:solidFill>
                  <a:srgbClr val="FF0000"/>
                </a:solidFill>
              </a:rPr>
              <a:t>w godz. </a:t>
            </a:r>
            <a:r>
              <a:rPr lang="pl-PL" sz="4800" dirty="0" smtClean="0">
                <a:solidFill>
                  <a:srgbClr val="FF0000"/>
                </a:solidFill>
              </a:rPr>
              <a:t>7.30-15.30</a:t>
            </a:r>
            <a:endParaRPr lang="pl" sz="48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9" y="1639002"/>
            <a:ext cx="3608173" cy="368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06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50039" y="3400023"/>
            <a:ext cx="5834130" cy="1957589"/>
          </a:xfrm>
        </p:spPr>
        <p:txBody>
          <a:bodyPr rtlCol="0">
            <a:normAutofit fontScale="90000"/>
          </a:bodyPr>
          <a:lstStyle/>
          <a:p>
            <a:pPr rtl="0"/>
            <a:r>
              <a:rPr lang="pl" sz="4800" dirty="0" smtClean="0">
                <a:solidFill>
                  <a:srgbClr val="FF0000"/>
                </a:solidFill>
              </a:rPr>
              <a:t>Do zobaczenia</a:t>
            </a:r>
            <a:br>
              <a:rPr lang="pl" sz="4800" dirty="0" smtClean="0">
                <a:solidFill>
                  <a:srgbClr val="FF0000"/>
                </a:solidFill>
              </a:rPr>
            </a:br>
            <a:r>
              <a:rPr lang="pl" sz="4800" dirty="0" smtClean="0">
                <a:solidFill>
                  <a:srgbClr val="FF0000"/>
                </a:solidFill>
              </a:rPr>
              <a:t> w Naszej Szkole</a:t>
            </a:r>
            <a:br>
              <a:rPr lang="pl" sz="4800" dirty="0" smtClean="0">
                <a:solidFill>
                  <a:srgbClr val="FF0000"/>
                </a:solidFill>
              </a:rPr>
            </a:br>
            <a:r>
              <a:rPr lang="pl" sz="4800" dirty="0" smtClean="0">
                <a:solidFill>
                  <a:srgbClr val="FF0000"/>
                </a:solidFill>
              </a:rPr>
              <a:t>Zapraszamy!!!</a:t>
            </a:r>
            <a:endParaRPr lang="pl" sz="4800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" y="258694"/>
            <a:ext cx="4945910" cy="5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396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" sz="2800" dirty="0" smtClean="0">
                <a:solidFill>
                  <a:srgbClr val="FF0000"/>
                </a:solidFill>
              </a:rPr>
              <a:t>Dobrą bazę szkoły stanowią:</a:t>
            </a:r>
            <a:endParaRPr lang="pl" sz="2800" dirty="0">
              <a:solidFill>
                <a:srgbClr val="FF0000"/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21"/>
          </p:nvPr>
        </p:nvSpPr>
        <p:spPr>
          <a:xfrm>
            <a:off x="8899301" y="2484993"/>
            <a:ext cx="2588653" cy="3580956"/>
          </a:xfrm>
        </p:spPr>
        <p:txBody>
          <a:bodyPr rtlCol="0">
            <a:normAutofit/>
          </a:bodyPr>
          <a:lstStyle/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Obserwatorium astronomiczne</a:t>
            </a:r>
          </a:p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Nowoczesna multimedialna biblioteka                i świetlica</a:t>
            </a:r>
          </a:p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Boiska szkolne</a:t>
            </a:r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4" r="6524"/>
          <a:stretch>
            <a:fillRect/>
          </a:stretch>
        </p:blipFill>
        <p:spPr/>
      </p:pic>
      <p:pic>
        <p:nvPicPr>
          <p:cNvPr id="12" name="Symbol zastępczy obrazu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48" b="11048"/>
          <a:stretch>
            <a:fillRect/>
          </a:stretch>
        </p:blipFill>
        <p:spPr/>
      </p:pic>
      <p:pic>
        <p:nvPicPr>
          <p:cNvPr id="1026" name="Picture 2" descr="http://www.zsozelow.pl/images/simple_image_gallery/RokSzkolny2016-2017/Jubileusz_marsz/_DSC0505m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9" r="698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422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252660"/>
          </a:xfrm>
        </p:spPr>
        <p:txBody>
          <a:bodyPr rtlCol="0">
            <a:normAutofit/>
          </a:bodyPr>
          <a:lstStyle/>
          <a:p>
            <a:pPr rtl="0"/>
            <a:r>
              <a:rPr lang="pl" sz="2800" dirty="0" smtClean="0">
                <a:solidFill>
                  <a:srgbClr val="FF0000"/>
                </a:solidFill>
              </a:rPr>
              <a:t>Baza cd.:</a:t>
            </a:r>
            <a:endParaRPr lang="pl" sz="2800" dirty="0">
              <a:solidFill>
                <a:srgbClr val="FF0000"/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21"/>
          </p:nvPr>
        </p:nvSpPr>
        <p:spPr>
          <a:xfrm>
            <a:off x="8886423" y="1893195"/>
            <a:ext cx="2614411" cy="3711878"/>
          </a:xfrm>
        </p:spPr>
        <p:txBody>
          <a:bodyPr rtlCol="0">
            <a:normAutofit/>
          </a:bodyPr>
          <a:lstStyle/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Klasy wyposażone w pomoce i multimedia</a:t>
            </a:r>
          </a:p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W szkole funkcjonują pracownie przedmiotowe</a:t>
            </a:r>
          </a:p>
          <a:p>
            <a:pPr rtl="0"/>
            <a:endParaRPr lang="pl-PL" dirty="0" smtClean="0"/>
          </a:p>
          <a:p>
            <a:pPr rtl="0"/>
            <a:endParaRPr lang="en-US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15" name="Symbol zastępczy obrazu 1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5122" name="Picture 2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 cstate="print"/>
          <a:srcRect l="1291" r="129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5702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085234"/>
          </a:xfrm>
        </p:spPr>
        <p:txBody>
          <a:bodyPr rtlCol="0">
            <a:normAutofit/>
          </a:bodyPr>
          <a:lstStyle/>
          <a:p>
            <a:pPr rtl="0"/>
            <a:r>
              <a:rPr lang="pl" sz="2800" dirty="0" smtClean="0">
                <a:solidFill>
                  <a:srgbClr val="FF0000"/>
                </a:solidFill>
              </a:rPr>
              <a:t>Baza cd.:</a:t>
            </a:r>
            <a:endParaRPr lang="pl" sz="2800" dirty="0">
              <a:solidFill>
                <a:srgbClr val="FF0000"/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21"/>
          </p:nvPr>
        </p:nvSpPr>
        <p:spPr>
          <a:xfrm>
            <a:off x="8654603" y="1751528"/>
            <a:ext cx="2807594" cy="3840666"/>
          </a:xfrm>
        </p:spPr>
        <p:txBody>
          <a:bodyPr rtlCol="0">
            <a:normAutofit lnSpcReduction="10000"/>
          </a:bodyPr>
          <a:lstStyle/>
          <a:p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Powstał Plac </a:t>
            </a: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zabaw</a:t>
            </a:r>
          </a:p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Szkoła ma salę gimnastyczną i aulę szkolną</a:t>
            </a:r>
          </a:p>
          <a:p>
            <a:pPr rtl="0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Toalety są wyremontowane i dostosowane do wieku uczniów</a:t>
            </a:r>
          </a:p>
          <a:p>
            <a:pPr rtl="0"/>
            <a:endParaRPr lang="pl-PL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endParaRPr lang="en-US" dirty="0"/>
          </a:p>
        </p:txBody>
      </p:sp>
      <p:pic>
        <p:nvPicPr>
          <p:cNvPr id="24" name="Symbol zastępczy obrazu 23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" r="1291"/>
          <a:stretch>
            <a:fillRect/>
          </a:stretch>
        </p:blipFill>
        <p:spPr>
          <a:xfrm>
            <a:off x="5453352" y="551469"/>
            <a:ext cx="2993366" cy="2305338"/>
          </a:xfr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/>
          <a:srcRect l="21851" r="21851"/>
          <a:stretch>
            <a:fillRect/>
          </a:stretch>
        </p:blipFill>
        <p:spPr bwMode="auto">
          <a:xfrm>
            <a:off x="806008" y="1000315"/>
            <a:ext cx="3886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F:\XXXXXSSSS\PROMOCJA S\_DSC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7798" y="3661728"/>
            <a:ext cx="2952304" cy="1955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8999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74249" y="691328"/>
            <a:ext cx="5671249" cy="867177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 smtClean="0">
                <a:solidFill>
                  <a:srgbClr val="FF0000"/>
                </a:solidFill>
              </a:rPr>
              <a:t>Szkoła zapewnia zajęcia: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374074" y="1828800"/>
            <a:ext cx="5652654" cy="1579418"/>
          </a:xfrm>
        </p:spPr>
        <p:txBody>
          <a:bodyPr rtlCol="0">
            <a:normAutofit fontScale="92500" lnSpcReduction="20000"/>
          </a:bodyPr>
          <a:lstStyle/>
          <a:p>
            <a:pPr rtl="0"/>
            <a:endParaRPr lang="pl-PL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w Izbie Pamięci</a:t>
            </a:r>
            <a:endParaRPr lang="pl-PL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W Obserwatorium</a:t>
            </a:r>
            <a:endParaRPr lang="pl-PL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endParaRPr dirty="0"/>
          </a:p>
          <a:p>
            <a:pPr marL="0" indent="0" rtl="0">
              <a:buNone/>
            </a:pPr>
            <a:endParaRPr lang="pl-PL" dirty="0" smtClean="0"/>
          </a:p>
          <a:p>
            <a:pPr rtl="0"/>
            <a:endParaRPr dirty="0"/>
          </a:p>
        </p:txBody>
      </p:sp>
      <p:pic>
        <p:nvPicPr>
          <p:cNvPr id="8194" name="Picture 2" descr="F:\Rok szkolny 2018-2019 Iwona\17.10 Wizyta Piotra Kilańczyka z IPN Łódź\_DSC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213" y="754131"/>
            <a:ext cx="3536525" cy="2342359"/>
          </a:xfrm>
          <a:prstGeom prst="rect">
            <a:avLst/>
          </a:prstGeom>
          <a:noFill/>
        </p:spPr>
      </p:pic>
      <p:pic>
        <p:nvPicPr>
          <p:cNvPr id="8195" name="Picture 3" descr="F:\Rok szkolny 2019-2020 Iwona\10.10 Lekcja Ojczyzna w Izbie Pamięci\Obraz 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6100" y="1539627"/>
            <a:ext cx="3962718" cy="2228861"/>
          </a:xfrm>
          <a:prstGeom prst="rect">
            <a:avLst/>
          </a:prstGeom>
          <a:noFill/>
        </p:spPr>
      </p:pic>
      <p:pic>
        <p:nvPicPr>
          <p:cNvPr id="8196" name="Picture 4" descr="F:\XXXXXSSSS\PROMOCJA @)@)\_DSC0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4643" y="3699164"/>
            <a:ext cx="3659104" cy="2423160"/>
          </a:xfrm>
          <a:prstGeom prst="rect">
            <a:avLst/>
          </a:prstGeom>
          <a:noFill/>
        </p:spPr>
      </p:pic>
      <p:pic>
        <p:nvPicPr>
          <p:cNvPr id="8197" name="Picture 5" descr="F:\Rok szkolny 2017-2018 Iwona\17.05 Dni otwarte\_DSC0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9937" y="3408941"/>
            <a:ext cx="4310063" cy="2854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436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74249" y="691328"/>
            <a:ext cx="5671249" cy="867177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 smtClean="0">
                <a:solidFill>
                  <a:srgbClr val="FF0000"/>
                </a:solidFill>
              </a:rPr>
              <a:t>Szkoła zapewnia zajęcia  w pracowniach: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938454" y="1519518"/>
            <a:ext cx="4203702" cy="2393576"/>
          </a:xfrm>
        </p:spPr>
        <p:txBody>
          <a:bodyPr rtlCol="0">
            <a:normAutofit lnSpcReduction="10000"/>
          </a:bodyPr>
          <a:lstStyle/>
          <a:p>
            <a:pPr rtl="0"/>
            <a:endParaRPr lang="pl-PL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b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iologicznej</a:t>
            </a:r>
          </a:p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eograficznej</a:t>
            </a:r>
          </a:p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chemicznej</a:t>
            </a:r>
            <a:endParaRPr lang="pl-PL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>
              <a:buNone/>
            </a:pPr>
            <a:endParaRPr lang="pl-PL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endParaRPr dirty="0"/>
          </a:p>
          <a:p>
            <a:pPr marL="0" indent="0" rtl="0">
              <a:buNone/>
            </a:pPr>
            <a:endParaRPr lang="pl-PL" dirty="0" smtClean="0"/>
          </a:p>
          <a:p>
            <a:pPr rtl="0"/>
            <a:endParaRPr dirty="0"/>
          </a:p>
        </p:txBody>
      </p:sp>
      <p:pic>
        <p:nvPicPr>
          <p:cNvPr id="9218" name="Picture 2" descr="F:\Rok szkolny 2017-2018 Iwona\17.05 Dni otwarte\_DSC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777424" y="2193260"/>
            <a:ext cx="3766461" cy="2494654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128" y="3337773"/>
            <a:ext cx="4530437" cy="300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475" y="1080655"/>
            <a:ext cx="3076525" cy="203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5436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974249" y="691328"/>
            <a:ext cx="5671249" cy="867177"/>
          </a:xfrm>
        </p:spPr>
        <p:txBody>
          <a:bodyPr rtlCol="0">
            <a:normAutofit/>
          </a:bodyPr>
          <a:lstStyle/>
          <a:p>
            <a:pPr rtl="0"/>
            <a:r>
              <a:rPr lang="pl-PL" dirty="0" smtClean="0">
                <a:solidFill>
                  <a:srgbClr val="FF0000"/>
                </a:solidFill>
              </a:rPr>
              <a:t>SZKOŁA ZAPEWNIA: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871218" y="1970630"/>
            <a:ext cx="6225040" cy="346425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Godziny pracy świetlicy 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                 i 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opiekę dostosowaną 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                   do 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potrzeb rodziców</a:t>
            </a:r>
          </a:p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Stołówkę szkolną, sklepik</a:t>
            </a:r>
          </a:p>
          <a:p>
            <a:pPr rtl="0"/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</a:rPr>
              <a:t>Udział w ogólnopolskich akcjach profilaktycznych, projektach, konkursach</a:t>
            </a:r>
            <a:endParaRPr lang="pl-PL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rtl="0"/>
            <a:endParaRPr dirty="0"/>
          </a:p>
          <a:p>
            <a:pPr marL="0" indent="0" rtl="0">
              <a:buNone/>
            </a:pPr>
            <a:endParaRPr lang="pl-PL" dirty="0" smtClean="0"/>
          </a:p>
          <a:p>
            <a:pPr rtl="0"/>
            <a:endParaRPr dirty="0"/>
          </a:p>
        </p:txBody>
      </p:sp>
      <p:pic>
        <p:nvPicPr>
          <p:cNvPr id="7170" name="Picture 2" descr="F:\Rok szkolny 2018-2019 Iwona\05.02 Szkoła zimą\_DSC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0779" y="502921"/>
            <a:ext cx="2531051" cy="1676400"/>
          </a:xfrm>
          <a:prstGeom prst="rect">
            <a:avLst/>
          </a:prstGeom>
          <a:noFill/>
        </p:spPr>
      </p:pic>
      <p:pic>
        <p:nvPicPr>
          <p:cNvPr id="7171" name="Picture 3" descr="C:\Users\user\Desktop\ZDJĘCIA DO P\_DSC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3916" y="3590327"/>
            <a:ext cx="2668232" cy="2450087"/>
          </a:xfrm>
          <a:prstGeom prst="rect">
            <a:avLst/>
          </a:prstGeom>
          <a:noFill/>
        </p:spPr>
      </p:pic>
      <p:pic>
        <p:nvPicPr>
          <p:cNvPr id="7172" name="Picture 4" descr="C:\Users\user\Desktop\ZDJĘCIA DO P\79536486_766557197197634_219445009463430348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0413" y="2813060"/>
            <a:ext cx="2281731" cy="3042308"/>
          </a:xfrm>
          <a:prstGeom prst="rect">
            <a:avLst/>
          </a:prstGeom>
          <a:noFill/>
        </p:spPr>
      </p:pic>
      <p:pic>
        <p:nvPicPr>
          <p:cNvPr id="7173" name="Picture 5" descr="F:\XXXXXSSSS\PROMOCJA S\DSC085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735864" y="2067252"/>
            <a:ext cx="2462365" cy="1846774"/>
          </a:xfrm>
          <a:prstGeom prst="rect">
            <a:avLst/>
          </a:prstGeom>
          <a:noFill/>
        </p:spPr>
      </p:pic>
      <p:pic>
        <p:nvPicPr>
          <p:cNvPr id="1026" name="Picture 2" descr="F:\PROMOCJA 2019\_DSC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5537" y="529389"/>
            <a:ext cx="2540386" cy="1682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436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naturą, ilustrowany projekt poziomy (panoramiczny)</Template>
  <TotalTime>1001</TotalTime>
  <Words>349</Words>
  <Application>Microsoft Office PowerPoint</Application>
  <PresentationFormat>Niestandardowy</PresentationFormat>
  <Paragraphs>95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Ilustracja natury 16:9</vt:lpstr>
      <vt:lpstr>Szkoła Podstawowa Nr 1 im. Obrońców Praw Człowieka w Zelowie</vt:lpstr>
      <vt:lpstr>SZKOŁA OFERUJE:</vt:lpstr>
      <vt:lpstr>Teren szkoły jest ogrodzony i estetycznie zagospodarowany</vt:lpstr>
      <vt:lpstr>Dobrą bazę szkoły stanowią:</vt:lpstr>
      <vt:lpstr>Baza cd.:</vt:lpstr>
      <vt:lpstr>Baza cd.:</vt:lpstr>
      <vt:lpstr>Szkoła zapewnia zajęcia:</vt:lpstr>
      <vt:lpstr>Szkoła zapewnia zajęcia  w pracowniach:</vt:lpstr>
      <vt:lpstr>SZKOŁA ZAPEWNIA:</vt:lpstr>
      <vt:lpstr>W SZKOLE Z SUKCESAMI FUNKCJONUJĄ:</vt:lpstr>
      <vt:lpstr>W szkole organizowane są ciekawe akcje, konkursy, niezwykłe uroczystości.</vt:lpstr>
      <vt:lpstr>Szkolne wycieczki...</vt:lpstr>
      <vt:lpstr>Szkolne wycieczki...</vt:lpstr>
      <vt:lpstr>Szkolne wydarzenia ...</vt:lpstr>
      <vt:lpstr>Szkolne wydarzenia ...</vt:lpstr>
      <vt:lpstr>Szkolne wydarzenia ...</vt:lpstr>
      <vt:lpstr>Jesteśmy koordynatorami wielu akcji:</vt:lpstr>
      <vt:lpstr>A oto nasze klasy    Szkoły Podstawowej  nr 1  im. Obrońców Praw Człowieka w Zelowie</vt:lpstr>
      <vt:lpstr>ROZPOCZĘCIE ROKU SZKOLNEGO 2019/20 </vt:lpstr>
      <vt:lpstr>Klasowe życie ...</vt:lpstr>
      <vt:lpstr>Klasowe życie...</vt:lpstr>
      <vt:lpstr>Klasowe życie...</vt:lpstr>
      <vt:lpstr>Klasowe życie...</vt:lpstr>
      <vt:lpstr>Klasowa wigilia  Szkolne Jasełka  Jasełka dla rodziców</vt:lpstr>
      <vt:lpstr>Walentynki 2020</vt:lpstr>
      <vt:lpstr>Bal ósmoklasisty</vt:lpstr>
      <vt:lpstr>Oferta zajęć dodatkowych jest dostosowywana do potrzeb i zainteresowań uczniów</vt:lpstr>
      <vt:lpstr>Uczniowie wspólnie z pierwszakami...</vt:lpstr>
      <vt:lpstr>Za rok pracy i nauki ...</vt:lpstr>
      <vt:lpstr>www.facebook.pl tel. 44 6341170,  535 166 646 e-mail: zelowzso@gmail.com  </vt:lpstr>
      <vt:lpstr>Zapisu uczniów do klasy SP można dokonać w sekretariacie szkoły  w godz. 7.30-15.30</vt:lpstr>
      <vt:lpstr>Do zobaczenia  w Naszej Szkole Zapraszamy!!!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Dyrekcja</dc:creator>
  <cp:lastModifiedBy>user</cp:lastModifiedBy>
  <cp:revision>96</cp:revision>
  <dcterms:created xsi:type="dcterms:W3CDTF">2018-01-29T10:52:31Z</dcterms:created>
  <dcterms:modified xsi:type="dcterms:W3CDTF">2020-03-08T19:52:05Z</dcterms:modified>
</cp:coreProperties>
</file>