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58" r:id="rId7"/>
    <p:sldId id="259"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7411AC-7028-4FEC-B36D-929DBCBE94EF}"/>
              </a:ext>
            </a:extLst>
          </p:cNvPr>
          <p:cNvSpPr>
            <a:spLocks noGrp="1"/>
          </p:cNvSpPr>
          <p:nvPr>
            <p:ph type="ctrTitle"/>
          </p:nvPr>
        </p:nvSpPr>
        <p:spPr>
          <a:xfrm>
            <a:off x="1876424" y="1122363"/>
            <a:ext cx="8791575" cy="2164176"/>
          </a:xfrm>
        </p:spPr>
        <p:txBody>
          <a:bodyPr/>
          <a:lstStyle/>
          <a:p>
            <a:pPr algn="ctr"/>
            <a:r>
              <a:rPr lang="pl-PL" dirty="0">
                <a:effectLst/>
              </a:rPr>
              <a:t>Stres, jego przyczyny</a:t>
            </a:r>
            <a:br>
              <a:rPr lang="pl-PL" dirty="0"/>
            </a:br>
            <a:r>
              <a:rPr lang="pl-PL" dirty="0">
                <a:effectLst/>
              </a:rPr>
              <a:t>i wpływ na funkcjonowanie organizmu.</a:t>
            </a:r>
            <a:endParaRPr lang="pl-PL" dirty="0"/>
          </a:p>
        </p:txBody>
      </p:sp>
      <p:pic>
        <p:nvPicPr>
          <p:cNvPr id="1028" name="Picture 4" descr="Znalezione obrazy dla zapytania: Stres i jego wpływ na zdrowie człowieka prezentacja">
            <a:extLst>
              <a:ext uri="{FF2B5EF4-FFF2-40B4-BE49-F238E27FC236}">
                <a16:creationId xmlns:a16="http://schemas.microsoft.com/office/drawing/2014/main" id="{B88C5E26-BAEC-4A85-A446-9E0CF07DCD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1096" y="3286539"/>
            <a:ext cx="5181600" cy="2449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00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FABB55-2F44-4784-8902-3F4AB5D60119}"/>
              </a:ext>
            </a:extLst>
          </p:cNvPr>
          <p:cNvSpPr>
            <a:spLocks noGrp="1"/>
          </p:cNvSpPr>
          <p:nvPr>
            <p:ph type="title"/>
          </p:nvPr>
        </p:nvSpPr>
        <p:spPr>
          <a:solidFill>
            <a:schemeClr val="accent5">
              <a:lumMod val="75000"/>
            </a:schemeClr>
          </a:solidFill>
        </p:spPr>
        <p:txBody>
          <a:bodyPr/>
          <a:lstStyle/>
          <a:p>
            <a:pPr algn="ctr"/>
            <a:r>
              <a:rPr lang="pl-PL" b="1" dirty="0">
                <a:effectLst/>
              </a:rPr>
              <a:t>CO TO JEST STRES</a:t>
            </a:r>
            <a:endParaRPr lang="pl-PL" dirty="0"/>
          </a:p>
        </p:txBody>
      </p:sp>
      <p:sp>
        <p:nvSpPr>
          <p:cNvPr id="3" name="Symbol zastępczy zawartości 2">
            <a:extLst>
              <a:ext uri="{FF2B5EF4-FFF2-40B4-BE49-F238E27FC236}">
                <a16:creationId xmlns:a16="http://schemas.microsoft.com/office/drawing/2014/main" id="{36EB8AB8-8E3F-44E4-94FA-5F833D6D79D2}"/>
              </a:ext>
            </a:extLst>
          </p:cNvPr>
          <p:cNvSpPr>
            <a:spLocks noGrp="1"/>
          </p:cNvSpPr>
          <p:nvPr>
            <p:ph idx="1"/>
          </p:nvPr>
        </p:nvSpPr>
        <p:spPr>
          <a:xfrm>
            <a:off x="1141412" y="2097088"/>
            <a:ext cx="9905999" cy="4142394"/>
          </a:xfrm>
        </p:spPr>
        <p:txBody>
          <a:bodyPr>
            <a:normAutofit fontScale="77500" lnSpcReduction="20000"/>
          </a:bodyPr>
          <a:lstStyle/>
          <a:p>
            <a:pPr marL="0" indent="0">
              <a:buNone/>
            </a:pPr>
            <a:r>
              <a:rPr lang="pl-PL" sz="2600" b="1" dirty="0">
                <a:solidFill>
                  <a:schemeClr val="tx2">
                    <a:lumMod val="75000"/>
                  </a:schemeClr>
                </a:solidFill>
                <a:effectLst/>
              </a:rPr>
              <a:t>Stres i związane z nim trudne sytuacje to część życia - czy tego chcemy, czy nie.</a:t>
            </a:r>
          </a:p>
          <a:p>
            <a:pPr marL="0" indent="0">
              <a:buNone/>
            </a:pPr>
            <a:r>
              <a:rPr lang="pl-PL" dirty="0">
                <a:effectLst/>
              </a:rPr>
              <a:t>1) Stres w psychologii to stan ogólnej mobilizacji sił organizmu jako odpowiedź na silny bodziec fizyczny lub psychiczny (stresor).</a:t>
            </a:r>
            <a:br>
              <a:rPr lang="pl-PL" dirty="0"/>
            </a:br>
            <a:br>
              <a:rPr lang="pl-PL" dirty="0"/>
            </a:br>
            <a:r>
              <a:rPr lang="pl-PL" dirty="0">
                <a:effectLst/>
              </a:rPr>
              <a:t>2) W medycynie stres jest stanem, który przejawia się swoistym zespołem składającym się z nieswoistych zmian wywołanych w całym układzie biologicznym człowieka lub zwierzęcia przez czynnik stresujący.</a:t>
            </a:r>
            <a:br>
              <a:rPr lang="pl-PL" dirty="0"/>
            </a:br>
            <a:br>
              <a:rPr lang="pl-PL" dirty="0"/>
            </a:br>
            <a:r>
              <a:rPr lang="pl-PL" dirty="0">
                <a:effectLst/>
              </a:rPr>
              <a:t>Stres ma 3 stadia: alarmowe, adaptacji i wyczerpania:</a:t>
            </a:r>
          </a:p>
          <a:p>
            <a:r>
              <a:rPr lang="pl-PL" dirty="0">
                <a:effectLst/>
              </a:rPr>
              <a:t>W fazie alarmowej następuje mobilizacja organizmu;</a:t>
            </a:r>
          </a:p>
          <a:p>
            <a:r>
              <a:rPr lang="pl-PL" dirty="0">
                <a:effectLst/>
              </a:rPr>
              <a:t>adaptacji, gdy organizm koncentruje swoją obronę i wytwarza pewną odporność;</a:t>
            </a:r>
          </a:p>
          <a:p>
            <a:r>
              <a:rPr lang="pl-PL" dirty="0">
                <a:effectLst/>
              </a:rPr>
              <a:t>Wyczerpania, gdy przystosowanie jednak nie jest możliwe.</a:t>
            </a:r>
          </a:p>
          <a:p>
            <a:endParaRPr lang="pl-PL" dirty="0">
              <a:effectLst/>
            </a:endParaRPr>
          </a:p>
          <a:p>
            <a:pPr marL="0" indent="0">
              <a:buNone/>
            </a:pPr>
            <a:endParaRPr lang="pl-PL" dirty="0"/>
          </a:p>
        </p:txBody>
      </p:sp>
    </p:spTree>
    <p:extLst>
      <p:ext uri="{BB962C8B-B14F-4D97-AF65-F5344CB8AC3E}">
        <p14:creationId xmlns:p14="http://schemas.microsoft.com/office/powerpoint/2010/main" val="365070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8E6F8582-C771-4D17-86F5-60CB76416491}"/>
              </a:ext>
            </a:extLst>
          </p:cNvPr>
          <p:cNvSpPr/>
          <p:nvPr/>
        </p:nvSpPr>
        <p:spPr>
          <a:xfrm>
            <a:off x="1141413" y="1020417"/>
            <a:ext cx="9905998" cy="496956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3600" dirty="0"/>
              <a:t>Najpierw pojawiają się emocje, najczęściej negatywne, następuje mobilizacja organizmu, jego zasobów energetycznych i poznawczych. To z kolei wpływa na zmianę zachowania, poszukiwanie rozwiązań, przystosowanie do nowych warunków, lecz jeśli sytuacja stresowa trwa zbyt długo albo próby są nieefektywne – dochodzi do załamania, rezygnacji.</a:t>
            </a:r>
          </a:p>
        </p:txBody>
      </p:sp>
    </p:spTree>
    <p:extLst>
      <p:ext uri="{BB962C8B-B14F-4D97-AF65-F5344CB8AC3E}">
        <p14:creationId xmlns:p14="http://schemas.microsoft.com/office/powerpoint/2010/main" val="360544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C97FE-6F3F-4304-8108-E4A7F3DE737A}"/>
              </a:ext>
            </a:extLst>
          </p:cNvPr>
          <p:cNvSpPr>
            <a:spLocks noGrp="1"/>
          </p:cNvSpPr>
          <p:nvPr>
            <p:ph type="title"/>
          </p:nvPr>
        </p:nvSpPr>
        <p:spPr>
          <a:xfrm>
            <a:off x="1141413" y="618518"/>
            <a:ext cx="9905998" cy="998247"/>
          </a:xfrm>
        </p:spPr>
        <p:txBody>
          <a:bodyPr>
            <a:normAutofit fontScale="90000"/>
          </a:bodyPr>
          <a:lstStyle/>
          <a:p>
            <a:pPr algn="ctr"/>
            <a:r>
              <a:rPr lang="pl-PL" dirty="0">
                <a:solidFill>
                  <a:srgbClr val="002060"/>
                </a:solidFill>
              </a:rPr>
              <a:t>„Pozytywny” stres</a:t>
            </a:r>
            <a:br>
              <a:rPr lang="pl-PL" dirty="0"/>
            </a:br>
            <a:endParaRPr lang="pl-PL" dirty="0"/>
          </a:p>
        </p:txBody>
      </p:sp>
      <p:sp>
        <p:nvSpPr>
          <p:cNvPr id="3" name="Symbol zastępczy zawartości 2">
            <a:extLst>
              <a:ext uri="{FF2B5EF4-FFF2-40B4-BE49-F238E27FC236}">
                <a16:creationId xmlns:a16="http://schemas.microsoft.com/office/drawing/2014/main" id="{4825FB29-98DB-4309-BAB0-1F9D75C74A98}"/>
              </a:ext>
            </a:extLst>
          </p:cNvPr>
          <p:cNvSpPr>
            <a:spLocks noGrp="1"/>
          </p:cNvSpPr>
          <p:nvPr>
            <p:ph idx="1"/>
          </p:nvPr>
        </p:nvSpPr>
        <p:spPr>
          <a:xfrm>
            <a:off x="1141412" y="3260035"/>
            <a:ext cx="10242205" cy="2849216"/>
          </a:xfrm>
        </p:spPr>
        <p:txBody>
          <a:bodyPr>
            <a:normAutofit fontScale="85000" lnSpcReduction="10000"/>
          </a:bodyPr>
          <a:lstStyle/>
          <a:p>
            <a:pPr marL="0" indent="0">
              <a:buNone/>
            </a:pPr>
            <a:r>
              <a:rPr lang="pl-PL" dirty="0">
                <a:effectLst/>
              </a:rPr>
              <a:t>Taka sytuacja oznacza zwykle kilka dni a nierzadko tygodni wzmożonej „nerwowości”, przejmowania się tym, czy egzamin uda się zdać z pozytywnym wynikiem, obaw dotyczących niepowodzenia, często bezsenności i dolegliwości fizycznych, jak np. biegunka. Mimo to, zwykle więcej czasu poświęca się wtedy na naukę i przygotowanie materiałów dydaktycznych.  Stan „stresu egzaminacyjnego” jest zwykle odbierany negatywnie, ale warto zwrócić uwagę na to,        że osoby bardzo przejęte egzaminem często go zdają z pozytywnym wynikiem - pozytywny           i korzystny dla nas wpływ pomaga zmobilizować naszą wydajność umysłową i optymalnie wykorzystać czas przeznaczony na naukę.”</a:t>
            </a:r>
            <a:endParaRPr lang="pl-PL" dirty="0"/>
          </a:p>
        </p:txBody>
      </p:sp>
      <p:pic>
        <p:nvPicPr>
          <p:cNvPr id="5122" name="Picture 2" descr="Znalezione obrazy dla zapytania: pozytywny stres">
            <a:extLst>
              <a:ext uri="{FF2B5EF4-FFF2-40B4-BE49-F238E27FC236}">
                <a16:creationId xmlns:a16="http://schemas.microsoft.com/office/drawing/2014/main" id="{39276694-489B-4855-959F-BCC8E1564D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4870" y="1214865"/>
            <a:ext cx="3326295" cy="2045168"/>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a:extLst>
              <a:ext uri="{FF2B5EF4-FFF2-40B4-BE49-F238E27FC236}">
                <a16:creationId xmlns:a16="http://schemas.microsoft.com/office/drawing/2014/main" id="{CA2EF307-4B21-40EB-B020-27BB060F017E}"/>
              </a:ext>
            </a:extLst>
          </p:cNvPr>
          <p:cNvSpPr/>
          <p:nvPr/>
        </p:nvSpPr>
        <p:spPr>
          <a:xfrm>
            <a:off x="2279373" y="1214865"/>
            <a:ext cx="4545497" cy="20451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900" dirty="0"/>
              <a:t>„Stres” kojarzy się nam zwykle z negatywnymi emocjami - napięciem, niepewnością, uczuciem przytłoczenia problemami. Zastanówmy się, co się dzieje z osobą przygotowującą się do trudnego egzaminu. </a:t>
            </a:r>
          </a:p>
        </p:txBody>
      </p:sp>
    </p:spTree>
    <p:extLst>
      <p:ext uri="{BB962C8B-B14F-4D97-AF65-F5344CB8AC3E}">
        <p14:creationId xmlns:p14="http://schemas.microsoft.com/office/powerpoint/2010/main" val="273586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C009A4-3BAA-49A3-AE16-75D720BD4106}"/>
              </a:ext>
            </a:extLst>
          </p:cNvPr>
          <p:cNvSpPr>
            <a:spLocks noGrp="1"/>
          </p:cNvSpPr>
          <p:nvPr>
            <p:ph type="title"/>
          </p:nvPr>
        </p:nvSpPr>
        <p:spPr>
          <a:xfrm>
            <a:off x="1141413" y="618518"/>
            <a:ext cx="9905998" cy="905482"/>
          </a:xfrm>
        </p:spPr>
        <p:txBody>
          <a:bodyPr/>
          <a:lstStyle/>
          <a:p>
            <a:pPr algn="ctr"/>
            <a:r>
              <a:rPr lang="pl-PL" dirty="0">
                <a:solidFill>
                  <a:srgbClr val="002060"/>
                </a:solidFill>
              </a:rPr>
              <a:t>„Negatywny” stres</a:t>
            </a:r>
          </a:p>
        </p:txBody>
      </p:sp>
      <p:sp>
        <p:nvSpPr>
          <p:cNvPr id="3" name="Symbol zastępczy zawartości 2">
            <a:extLst>
              <a:ext uri="{FF2B5EF4-FFF2-40B4-BE49-F238E27FC236}">
                <a16:creationId xmlns:a16="http://schemas.microsoft.com/office/drawing/2014/main" id="{843DB32E-83B7-4FB9-9927-9E38A63A3503}"/>
              </a:ext>
            </a:extLst>
          </p:cNvPr>
          <p:cNvSpPr>
            <a:spLocks noGrp="1"/>
          </p:cNvSpPr>
          <p:nvPr>
            <p:ph idx="1"/>
          </p:nvPr>
        </p:nvSpPr>
        <p:spPr>
          <a:xfrm>
            <a:off x="1141412" y="1524001"/>
            <a:ext cx="9905999" cy="4837042"/>
          </a:xfrm>
        </p:spPr>
        <p:style>
          <a:lnRef idx="3">
            <a:schemeClr val="lt1"/>
          </a:lnRef>
          <a:fillRef idx="1">
            <a:schemeClr val="accent5"/>
          </a:fillRef>
          <a:effectRef idx="1">
            <a:schemeClr val="accent5"/>
          </a:effectRef>
          <a:fontRef idx="minor">
            <a:schemeClr val="lt1"/>
          </a:fontRef>
        </p:style>
        <p:txBody>
          <a:bodyPr>
            <a:normAutofit fontScale="77500" lnSpcReduction="20000"/>
          </a:bodyPr>
          <a:lstStyle/>
          <a:p>
            <a:pPr marL="0" indent="0">
              <a:buNone/>
            </a:pPr>
            <a:r>
              <a:rPr lang="pl-PL" sz="2700" dirty="0">
                <a:effectLst/>
              </a:rPr>
              <a:t>Nasz organizm nie zawsze potrafi dobrać odpowiednie natężenie stresu, tak by sprostać trudnemu zadaniu - przykładem może być uczeń zestresowany w czasie egzaminu, który z powodu zbyt dużego napięcia, nie potrafi się skoncentrować, „blokuje się”, nie potrafi odpowiedzieć na pytania, które nie wykraczają ponad zasób wyuczonej wiedzy.</a:t>
            </a:r>
          </a:p>
          <a:p>
            <a:pPr marL="0" indent="0">
              <a:buNone/>
            </a:pPr>
            <a:r>
              <a:rPr lang="pl-PL" sz="2700" dirty="0">
                <a:effectLst/>
              </a:rPr>
              <a:t>Stres jest zjawiskiem niekorzystnym, jeśli się przedłuża - oznacza to, że mimo stresu organizm nie jest w sobie poradzić z trudnym wyzwaniem czy zagrażającą sytuacją. Przewlekłemu stresowi towarzyszą zaburzenia koncentracji uwagi, drażliwość, niepokój, obniżenie nastroju, trudności z rozluźnieniem się, zrelaksowaniem, problemy ze snem. Ma także niekorzystny wpływ na funkcjonowanie organizmu ludzkiego, powodując chociażby spadek odporności, podwyższenie poziomu cholesterolu, nasilenie osteoporozy. Na powstanie przewlekłego, niekorzystnego stresu jesteśmy narażeni szczególnie w razie wystąpienia zdarzeń czy sytuacji, na który nie mamy wpływu lub które mają tendencję do utrzymywania się, mimo naszych prób radzenia sobie z nimi.</a:t>
            </a:r>
          </a:p>
          <a:p>
            <a:pPr marL="0" indent="0">
              <a:buNone/>
            </a:pPr>
            <a:endParaRPr lang="pl-PL" dirty="0">
              <a:effectLst/>
            </a:endParaRPr>
          </a:p>
          <a:p>
            <a:endParaRPr lang="pl-PL" dirty="0"/>
          </a:p>
        </p:txBody>
      </p:sp>
    </p:spTree>
    <p:extLst>
      <p:ext uri="{BB962C8B-B14F-4D97-AF65-F5344CB8AC3E}">
        <p14:creationId xmlns:p14="http://schemas.microsoft.com/office/powerpoint/2010/main" val="418364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78BC08-40B9-472D-A784-1F7AB7EB5543}"/>
              </a:ext>
            </a:extLst>
          </p:cNvPr>
          <p:cNvSpPr>
            <a:spLocks noGrp="1"/>
          </p:cNvSpPr>
          <p:nvPr>
            <p:ph type="title"/>
          </p:nvPr>
        </p:nvSpPr>
        <p:spPr/>
        <p:txBody>
          <a:bodyPr/>
          <a:lstStyle/>
          <a:p>
            <a:pPr algn="ctr"/>
            <a:r>
              <a:rPr lang="pl-PL" dirty="0">
                <a:solidFill>
                  <a:srgbClr val="002060"/>
                </a:solidFill>
                <a:effectLst/>
              </a:rPr>
              <a:t>NAJCZĘSTSZE PRZYCZYNY ODCZUWANIA STRESU</a:t>
            </a:r>
            <a:endParaRPr lang="pl-PL" dirty="0">
              <a:solidFill>
                <a:srgbClr val="002060"/>
              </a:solidFill>
            </a:endParaRPr>
          </a:p>
        </p:txBody>
      </p:sp>
      <p:pic>
        <p:nvPicPr>
          <p:cNvPr id="2050" name="Picture 2">
            <a:extLst>
              <a:ext uri="{FF2B5EF4-FFF2-40B4-BE49-F238E27FC236}">
                <a16:creationId xmlns:a16="http://schemas.microsoft.com/office/drawing/2014/main" id="{274FB4E1-7521-4E6C-A398-5D640026E9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5877" y="1722783"/>
            <a:ext cx="7540487" cy="451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1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D25614-43CC-4C78-BAA4-B076455F9890}"/>
              </a:ext>
            </a:extLst>
          </p:cNvPr>
          <p:cNvSpPr>
            <a:spLocks noGrp="1"/>
          </p:cNvSpPr>
          <p:nvPr>
            <p:ph type="title"/>
          </p:nvPr>
        </p:nvSpPr>
        <p:spPr>
          <a:xfrm>
            <a:off x="1141413" y="450574"/>
            <a:ext cx="9905998" cy="874643"/>
          </a:xfrm>
        </p:spPr>
        <p:txBody>
          <a:bodyPr/>
          <a:lstStyle/>
          <a:p>
            <a:pPr algn="ctr"/>
            <a:r>
              <a:rPr lang="pl-PL" dirty="0">
                <a:solidFill>
                  <a:srgbClr val="FF0000"/>
                </a:solidFill>
                <a:effectLst/>
              </a:rPr>
              <a:t>NAJCZĘSTSZE OBJAWY STRESU</a:t>
            </a:r>
            <a:endParaRPr lang="pl-PL" dirty="0">
              <a:solidFill>
                <a:srgbClr val="FF0000"/>
              </a:solidFill>
            </a:endParaRPr>
          </a:p>
        </p:txBody>
      </p:sp>
      <p:sp>
        <p:nvSpPr>
          <p:cNvPr id="4" name="Prostokąt 3">
            <a:extLst>
              <a:ext uri="{FF2B5EF4-FFF2-40B4-BE49-F238E27FC236}">
                <a16:creationId xmlns:a16="http://schemas.microsoft.com/office/drawing/2014/main" id="{D79D5B4D-7358-451F-98BE-1E59BF4153F5}"/>
              </a:ext>
            </a:extLst>
          </p:cNvPr>
          <p:cNvSpPr/>
          <p:nvPr/>
        </p:nvSpPr>
        <p:spPr>
          <a:xfrm>
            <a:off x="861392" y="1431235"/>
            <a:ext cx="3339547" cy="5088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FIZYCZNE:</a:t>
            </a:r>
            <a:br>
              <a:rPr lang="pl-PL" dirty="0"/>
            </a:br>
            <a:r>
              <a:rPr lang="pl-PL" dirty="0"/>
              <a:t>-zadyszka i szybszy oddech</a:t>
            </a:r>
            <a:br>
              <a:rPr lang="pl-PL" dirty="0"/>
            </a:br>
            <a:r>
              <a:rPr lang="pl-PL" dirty="0"/>
              <a:t>-kołatanie i szybsze bicie serca</a:t>
            </a:r>
            <a:br>
              <a:rPr lang="pl-PL" dirty="0"/>
            </a:br>
            <a:r>
              <a:rPr lang="pl-PL" dirty="0"/>
              <a:t>-wzrost ciśnienia krwi</a:t>
            </a:r>
            <a:br>
              <a:rPr lang="pl-PL" dirty="0"/>
            </a:br>
            <a:r>
              <a:rPr lang="pl-PL" dirty="0"/>
              <a:t>-napięcie mięśni</a:t>
            </a:r>
            <a:br>
              <a:rPr lang="pl-PL" dirty="0"/>
            </a:br>
            <a:r>
              <a:rPr lang="pl-PL" dirty="0"/>
              <a:t>-większa potliwość</a:t>
            </a:r>
            <a:br>
              <a:rPr lang="pl-PL" dirty="0"/>
            </a:br>
            <a:r>
              <a:rPr lang="pl-PL" dirty="0"/>
              <a:t>-suchość w ustach</a:t>
            </a:r>
            <a:br>
              <a:rPr lang="pl-PL" dirty="0"/>
            </a:br>
            <a:r>
              <a:rPr lang="pl-PL" dirty="0"/>
              <a:t>-bóle głowy, migrena</a:t>
            </a:r>
            <a:br>
              <a:rPr lang="pl-PL" dirty="0"/>
            </a:br>
            <a:r>
              <a:rPr lang="pl-PL" dirty="0"/>
              <a:t>-bóle pleców</a:t>
            </a:r>
          </a:p>
          <a:p>
            <a:pPr algn="ctr"/>
            <a:r>
              <a:rPr lang="pl-PL" dirty="0"/>
              <a:t>- bóle żołądka</a:t>
            </a:r>
            <a:br>
              <a:rPr lang="pl-PL" dirty="0"/>
            </a:br>
            <a:r>
              <a:rPr lang="pl-PL" dirty="0"/>
              <a:t>-problemy skórne (np. nasilenie trądziku)</a:t>
            </a:r>
            <a:br>
              <a:rPr lang="pl-PL" dirty="0"/>
            </a:br>
            <a:r>
              <a:rPr lang="pl-PL" dirty="0"/>
              <a:t>-szybkie męczenie się</a:t>
            </a:r>
            <a:br>
              <a:rPr lang="pl-PL" dirty="0"/>
            </a:br>
            <a:r>
              <a:rPr lang="pl-PL" dirty="0"/>
              <a:t>-bezsenność</a:t>
            </a:r>
            <a:br>
              <a:rPr lang="pl-PL" dirty="0"/>
            </a:br>
            <a:r>
              <a:rPr lang="pl-PL" dirty="0"/>
              <a:t>-ataki paniki</a:t>
            </a:r>
            <a:br>
              <a:rPr lang="pl-PL" dirty="0"/>
            </a:br>
            <a:r>
              <a:rPr lang="pl-PL" dirty="0"/>
              <a:t>-uczucie zimna</a:t>
            </a:r>
            <a:br>
              <a:rPr lang="pl-PL" dirty="0"/>
            </a:br>
            <a:r>
              <a:rPr lang="pl-PL" dirty="0"/>
              <a:t>-drętwienie kończyn lub okolic ust</a:t>
            </a:r>
          </a:p>
        </p:txBody>
      </p:sp>
      <p:sp>
        <p:nvSpPr>
          <p:cNvPr id="5" name="Prostokąt 4">
            <a:extLst>
              <a:ext uri="{FF2B5EF4-FFF2-40B4-BE49-F238E27FC236}">
                <a16:creationId xmlns:a16="http://schemas.microsoft.com/office/drawing/2014/main" id="{A26179B2-F5C3-4BE2-9510-EA7C65B4FEA2}"/>
              </a:ext>
            </a:extLst>
          </p:cNvPr>
          <p:cNvSpPr/>
          <p:nvPr/>
        </p:nvSpPr>
        <p:spPr>
          <a:xfrm>
            <a:off x="4744278" y="3074504"/>
            <a:ext cx="2981739" cy="344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ZMIANY W ZACHOWANIU:</a:t>
            </a:r>
            <a:br>
              <a:rPr lang="pl-PL" b="1" dirty="0">
                <a:solidFill>
                  <a:srgbClr val="FF0000"/>
                </a:solidFill>
              </a:rPr>
            </a:br>
            <a:r>
              <a:rPr lang="pl-PL" dirty="0"/>
              <a:t>-zaburzenia koncentracji</a:t>
            </a:r>
            <a:br>
              <a:rPr lang="pl-PL" dirty="0"/>
            </a:br>
            <a:r>
              <a:rPr lang="pl-PL" dirty="0"/>
              <a:t>-problemy z podejmowaniem decyzji</a:t>
            </a:r>
            <a:br>
              <a:rPr lang="pl-PL" dirty="0"/>
            </a:br>
            <a:r>
              <a:rPr lang="pl-PL" dirty="0"/>
              <a:t>-nadmierny apetyt, palenie lub picie alkoholu</a:t>
            </a:r>
            <a:br>
              <a:rPr lang="pl-PL" dirty="0"/>
            </a:br>
            <a:r>
              <a:rPr lang="pl-PL" dirty="0"/>
              <a:t>-przesadna wybuchowość</a:t>
            </a:r>
            <a:br>
              <a:rPr lang="pl-PL" dirty="0"/>
            </a:br>
            <a:r>
              <a:rPr lang="pl-PL" dirty="0"/>
              <a:t>-niekończenie rozpoczętych czynności</a:t>
            </a:r>
            <a:br>
              <a:rPr lang="pl-PL" dirty="0"/>
            </a:br>
            <a:r>
              <a:rPr lang="pl-PL" dirty="0"/>
              <a:t>-utrata humoru</a:t>
            </a:r>
            <a:br>
              <a:rPr lang="pl-PL" dirty="0"/>
            </a:br>
            <a:r>
              <a:rPr lang="pl-PL" dirty="0"/>
              <a:t>-rezygnacja z kontaktów społecznych (izolacja)</a:t>
            </a:r>
          </a:p>
        </p:txBody>
      </p:sp>
      <p:sp>
        <p:nvSpPr>
          <p:cNvPr id="6" name="Prostokąt 5">
            <a:extLst>
              <a:ext uri="{FF2B5EF4-FFF2-40B4-BE49-F238E27FC236}">
                <a16:creationId xmlns:a16="http://schemas.microsoft.com/office/drawing/2014/main" id="{D28851F5-2CAF-4F92-A927-95E7186E511C}"/>
              </a:ext>
            </a:extLst>
          </p:cNvPr>
          <p:cNvSpPr/>
          <p:nvPr/>
        </p:nvSpPr>
        <p:spPr>
          <a:xfrm>
            <a:off x="8309113" y="3074503"/>
            <a:ext cx="2738298" cy="3445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rgbClr val="FF0000"/>
                </a:solidFill>
              </a:rPr>
              <a:t>EMOCJONALNE:</a:t>
            </a:r>
            <a:br>
              <a:rPr lang="pl-PL" b="1" dirty="0"/>
            </a:br>
            <a:r>
              <a:rPr lang="pl-PL" dirty="0"/>
              <a:t>-zdenerwowanie</a:t>
            </a:r>
            <a:br>
              <a:rPr lang="pl-PL" dirty="0"/>
            </a:br>
            <a:r>
              <a:rPr lang="pl-PL" dirty="0"/>
              <a:t>-depresja</a:t>
            </a:r>
            <a:br>
              <a:rPr lang="pl-PL" dirty="0"/>
            </a:br>
            <a:r>
              <a:rPr lang="pl-PL" dirty="0"/>
              <a:t>-lęk, płaczliwość</a:t>
            </a:r>
            <a:br>
              <a:rPr lang="pl-PL" dirty="0"/>
            </a:br>
            <a:r>
              <a:rPr lang="pl-PL" dirty="0"/>
              <a:t>-złość i agresja</a:t>
            </a:r>
            <a:br>
              <a:rPr lang="pl-PL" dirty="0"/>
            </a:br>
            <a:r>
              <a:rPr lang="pl-PL" dirty="0"/>
              <a:t>-wahania nastroju</a:t>
            </a:r>
            <a:br>
              <a:rPr lang="pl-PL" dirty="0"/>
            </a:br>
            <a:r>
              <a:rPr lang="pl-PL" dirty="0"/>
              <a:t>-niezdolność do wyrażania i odczuwania emocji</a:t>
            </a:r>
          </a:p>
        </p:txBody>
      </p:sp>
      <p:pic>
        <p:nvPicPr>
          <p:cNvPr id="3074" name="Picture 2" descr="Znalezione obrazy dla zapytania: objawy stresu">
            <a:extLst>
              <a:ext uri="{FF2B5EF4-FFF2-40B4-BE49-F238E27FC236}">
                <a16:creationId xmlns:a16="http://schemas.microsoft.com/office/drawing/2014/main" id="{6C3213C0-FC7C-4C19-A62F-61355FB5CF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122" y="1232452"/>
            <a:ext cx="2345635" cy="1722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2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03AC5D-1780-402B-AF7F-39B2289C8233}"/>
              </a:ext>
            </a:extLst>
          </p:cNvPr>
          <p:cNvSpPr>
            <a:spLocks noGrp="1"/>
          </p:cNvSpPr>
          <p:nvPr>
            <p:ph type="title"/>
          </p:nvPr>
        </p:nvSpPr>
        <p:spPr>
          <a:xfrm>
            <a:off x="1141413" y="331304"/>
            <a:ext cx="9905998" cy="1320634"/>
          </a:xfrm>
        </p:spPr>
        <p:txBody>
          <a:bodyPr/>
          <a:lstStyle/>
          <a:p>
            <a:pPr algn="ctr"/>
            <a:r>
              <a:rPr lang="pl-PL" dirty="0">
                <a:effectLst/>
              </a:rPr>
              <a:t>KILKA PORAD JAK RADZIĆ SOBIE ZE STRESEM</a:t>
            </a:r>
            <a:endParaRPr lang="pl-PL" dirty="0"/>
          </a:p>
        </p:txBody>
      </p:sp>
      <p:sp>
        <p:nvSpPr>
          <p:cNvPr id="6" name="Prostokąt 5">
            <a:extLst>
              <a:ext uri="{FF2B5EF4-FFF2-40B4-BE49-F238E27FC236}">
                <a16:creationId xmlns:a16="http://schemas.microsoft.com/office/drawing/2014/main" id="{25AF5B7C-746C-404D-AE8C-30266CE265DA}"/>
              </a:ext>
            </a:extLst>
          </p:cNvPr>
          <p:cNvSpPr/>
          <p:nvPr/>
        </p:nvSpPr>
        <p:spPr>
          <a:xfrm>
            <a:off x="1141411" y="1554839"/>
            <a:ext cx="8188119" cy="1069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solidFill>
                  <a:schemeClr val="tx2">
                    <a:lumMod val="75000"/>
                  </a:schemeClr>
                </a:solidFill>
              </a:rPr>
              <a:t>POZNAJ, CO CIĘ STRESUJE</a:t>
            </a:r>
            <a:br>
              <a:rPr lang="pl-PL" dirty="0"/>
            </a:br>
            <a:r>
              <a:rPr lang="pl-PL" dirty="0"/>
              <a:t>Najlepiej wypisać te rzeczy na kartce i próbować się ich pozbyć. Jeśli jednak się nie da można starać się je zaakceptować, a życie stanie się łatwiejsze! </a:t>
            </a:r>
          </a:p>
        </p:txBody>
      </p:sp>
      <p:sp>
        <p:nvSpPr>
          <p:cNvPr id="7" name="Prostokąt 6">
            <a:extLst>
              <a:ext uri="{FF2B5EF4-FFF2-40B4-BE49-F238E27FC236}">
                <a16:creationId xmlns:a16="http://schemas.microsoft.com/office/drawing/2014/main" id="{E27CA2F7-536E-4BDC-BEBA-9FA12074E810}"/>
              </a:ext>
            </a:extLst>
          </p:cNvPr>
          <p:cNvSpPr/>
          <p:nvPr/>
        </p:nvSpPr>
        <p:spPr>
          <a:xfrm>
            <a:off x="2650435" y="2623930"/>
            <a:ext cx="8396976" cy="1069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solidFill>
                  <a:schemeClr val="tx2">
                    <a:lumMod val="75000"/>
                  </a:schemeClr>
                </a:solidFill>
              </a:rPr>
              <a:t>UŚMIECHAJ SIĘ</a:t>
            </a:r>
            <a:br>
              <a:rPr lang="pl-PL" dirty="0"/>
            </a:br>
            <a:r>
              <a:rPr lang="pl-PL" dirty="0"/>
              <a:t>Śmiech to naprawdę dobry sposób, a najlepiej jest wypisać listę rozweselających rzeczy i wracać do nich, gdy stres daje nam w kość.</a:t>
            </a:r>
          </a:p>
        </p:txBody>
      </p:sp>
      <p:sp>
        <p:nvSpPr>
          <p:cNvPr id="8" name="Prostokąt 7">
            <a:extLst>
              <a:ext uri="{FF2B5EF4-FFF2-40B4-BE49-F238E27FC236}">
                <a16:creationId xmlns:a16="http://schemas.microsoft.com/office/drawing/2014/main" id="{B2BBD441-57A0-437D-9289-7237018823A3}"/>
              </a:ext>
            </a:extLst>
          </p:cNvPr>
          <p:cNvSpPr/>
          <p:nvPr/>
        </p:nvSpPr>
        <p:spPr>
          <a:xfrm>
            <a:off x="1141410" y="3693021"/>
            <a:ext cx="8188119" cy="1237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solidFill>
                  <a:schemeClr val="tx2">
                    <a:lumMod val="75000"/>
                  </a:schemeClr>
                </a:solidFill>
              </a:rPr>
              <a:t>ZNAJDŹ PASJĘ</a:t>
            </a:r>
            <a:br>
              <a:rPr lang="pl-PL" dirty="0"/>
            </a:br>
            <a:r>
              <a:rPr lang="pl-PL" dirty="0"/>
              <a:t>Dobrze jest mieć coś czemu się poświęcasz i sprawia ci to przyjemność,</a:t>
            </a:r>
            <a:br>
              <a:rPr lang="pl-PL" dirty="0"/>
            </a:br>
            <a:r>
              <a:rPr lang="pl-PL" dirty="0"/>
              <a:t>a gdy to robisz zapominasz o całym świecie i liczysz się tylko ty, więc znajdź to oraz spełniaj swoje marzenia! </a:t>
            </a:r>
          </a:p>
        </p:txBody>
      </p:sp>
      <p:sp>
        <p:nvSpPr>
          <p:cNvPr id="9" name="Prostokąt 8">
            <a:extLst>
              <a:ext uri="{FF2B5EF4-FFF2-40B4-BE49-F238E27FC236}">
                <a16:creationId xmlns:a16="http://schemas.microsoft.com/office/drawing/2014/main" id="{79AE5433-0B0E-4D38-952B-37908F4446F5}"/>
              </a:ext>
            </a:extLst>
          </p:cNvPr>
          <p:cNvSpPr/>
          <p:nvPr/>
        </p:nvSpPr>
        <p:spPr>
          <a:xfrm>
            <a:off x="2691916" y="4930058"/>
            <a:ext cx="8355495" cy="1417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solidFill>
                  <a:schemeClr val="tx2">
                    <a:lumMod val="75000"/>
                  </a:schemeClr>
                </a:solidFill>
              </a:rPr>
              <a:t>MIEJ KOGOŚ BLISKIEGO</a:t>
            </a:r>
            <a:br>
              <a:rPr lang="pl-PL" dirty="0"/>
            </a:br>
            <a:r>
              <a:rPr lang="pl-PL" dirty="0"/>
              <a:t>Może to być ktoś z rodziny, przyjaciel, sąsiad. Osoba, na którą możesz polegać i zawsze cię wysłucha. Po rozmowie z nią o swoich problemach poczujesz</a:t>
            </a:r>
            <a:br>
              <a:rPr lang="pl-PL" dirty="0"/>
            </a:br>
            <a:r>
              <a:rPr lang="pl-PL" dirty="0"/>
              <a:t>się lepiej i pewniej. </a:t>
            </a:r>
          </a:p>
        </p:txBody>
      </p:sp>
    </p:spTree>
    <p:extLst>
      <p:ext uri="{BB962C8B-B14F-4D97-AF65-F5344CB8AC3E}">
        <p14:creationId xmlns:p14="http://schemas.microsoft.com/office/powerpoint/2010/main" val="3990735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nalezione obrazy dla zapytania: nauczyciel a stres">
            <a:extLst>
              <a:ext uri="{FF2B5EF4-FFF2-40B4-BE49-F238E27FC236}">
                <a16:creationId xmlns:a16="http://schemas.microsoft.com/office/drawing/2014/main" id="{C7595CFE-C691-426F-A852-2FFC3031DB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3443" y="618518"/>
            <a:ext cx="6414052" cy="5620964"/>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a:extLst>
              <a:ext uri="{FF2B5EF4-FFF2-40B4-BE49-F238E27FC236}">
                <a16:creationId xmlns:a16="http://schemas.microsoft.com/office/drawing/2014/main" id="{C8616D13-5D05-422A-BECB-0E6E700BEE09}"/>
              </a:ext>
            </a:extLst>
          </p:cNvPr>
          <p:cNvSpPr/>
          <p:nvPr/>
        </p:nvSpPr>
        <p:spPr>
          <a:xfrm>
            <a:off x="2703442" y="5724939"/>
            <a:ext cx="6414051" cy="993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solidFill>
                  <a:schemeClr val="bg1"/>
                </a:solidFill>
              </a:rPr>
              <a:t>Tak działa stres na nauczyciela </a:t>
            </a:r>
            <a:r>
              <a:rPr lang="pl-PL" sz="2800" dirty="0">
                <a:solidFill>
                  <a:schemeClr val="bg1"/>
                </a:solidFill>
                <a:sym typeface="Wingdings" panose="05000000000000000000" pitchFamily="2" charset="2"/>
              </a:rPr>
              <a:t></a:t>
            </a:r>
            <a:endParaRPr lang="pl-PL" sz="2800" dirty="0">
              <a:solidFill>
                <a:schemeClr val="bg1"/>
              </a:solidFill>
            </a:endParaRPr>
          </a:p>
        </p:txBody>
      </p:sp>
      <p:sp>
        <p:nvSpPr>
          <p:cNvPr id="5" name="Prostokąt 4">
            <a:extLst>
              <a:ext uri="{FF2B5EF4-FFF2-40B4-BE49-F238E27FC236}">
                <a16:creationId xmlns:a16="http://schemas.microsoft.com/office/drawing/2014/main" id="{C9194200-1DA1-4EB3-9527-FB9FB4F24419}"/>
              </a:ext>
            </a:extLst>
          </p:cNvPr>
          <p:cNvSpPr/>
          <p:nvPr/>
        </p:nvSpPr>
        <p:spPr>
          <a:xfrm>
            <a:off x="9488557" y="3525078"/>
            <a:ext cx="1895060" cy="2199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bg1"/>
                </a:solidFill>
              </a:rPr>
              <a:t>Dziękuję </a:t>
            </a:r>
            <a:r>
              <a:rPr lang="pl-PL" sz="2000" b="1">
                <a:solidFill>
                  <a:schemeClr val="bg1"/>
                </a:solidFill>
              </a:rPr>
              <a:t>za uwagę</a:t>
            </a:r>
            <a:r>
              <a:rPr lang="pl-PL" sz="2000" b="1" dirty="0">
                <a:solidFill>
                  <a:schemeClr val="bg1"/>
                </a:solidFill>
              </a:rPr>
              <a:t>!</a:t>
            </a:r>
          </a:p>
        </p:txBody>
      </p:sp>
    </p:spTree>
    <p:extLst>
      <p:ext uri="{BB962C8B-B14F-4D97-AF65-F5344CB8AC3E}">
        <p14:creationId xmlns:p14="http://schemas.microsoft.com/office/powerpoint/2010/main" val="2488923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Obwód</Template>
  <TotalTime>70</TotalTime>
  <Words>813</Words>
  <Application>Microsoft Office PowerPoint</Application>
  <PresentationFormat>Panoramiczny</PresentationFormat>
  <Paragraphs>27</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Arial</vt:lpstr>
      <vt:lpstr>Tw Cen MT</vt:lpstr>
      <vt:lpstr>Obwód</vt:lpstr>
      <vt:lpstr>Stres, jego przyczyny i wpływ na funkcjonowanie organizmu.</vt:lpstr>
      <vt:lpstr>CO TO JEST STRES</vt:lpstr>
      <vt:lpstr>Prezentacja programu PowerPoint</vt:lpstr>
      <vt:lpstr>„Pozytywny” stres </vt:lpstr>
      <vt:lpstr>„Negatywny” stres</vt:lpstr>
      <vt:lpstr>NAJCZĘSTSZE PRZYCZYNY ODCZUWANIA STRESU</vt:lpstr>
      <vt:lpstr>NAJCZĘSTSZE OBJAWY STRESU</vt:lpstr>
      <vt:lpstr>KILKA PORAD JAK RADZIĆ SOBIE ZE STRESEM</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 jego przyczyny i wpływ na funkcjonowanie organizmu.</dc:title>
  <dc:creator>tomasz kosecki</dc:creator>
  <cp:lastModifiedBy>tomasz kosecki</cp:lastModifiedBy>
  <cp:revision>16</cp:revision>
  <dcterms:created xsi:type="dcterms:W3CDTF">2020-03-24T22:03:39Z</dcterms:created>
  <dcterms:modified xsi:type="dcterms:W3CDTF">2020-04-02T13:34:00Z</dcterms:modified>
</cp:coreProperties>
</file>