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66" r:id="rId3"/>
    <p:sldId id="287" r:id="rId4"/>
    <p:sldId id="265" r:id="rId5"/>
    <p:sldId id="279" r:id="rId6"/>
    <p:sldId id="280" r:id="rId7"/>
    <p:sldId id="277" r:id="rId8"/>
    <p:sldId id="275" r:id="rId9"/>
    <p:sldId id="278" r:id="rId10"/>
    <p:sldId id="267" r:id="rId11"/>
    <p:sldId id="268" r:id="rId12"/>
    <p:sldId id="269" r:id="rId13"/>
    <p:sldId id="270" r:id="rId14"/>
    <p:sldId id="271" r:id="rId15"/>
    <p:sldId id="282" r:id="rId16"/>
    <p:sldId id="283" r:id="rId17"/>
    <p:sldId id="272" r:id="rId18"/>
    <p:sldId id="273" r:id="rId19"/>
    <p:sldId id="284" r:id="rId20"/>
    <p:sldId id="285" r:id="rId21"/>
    <p:sldId id="286" r:id="rId22"/>
    <p:sldId id="258" r:id="rId23"/>
    <p:sldId id="260" r:id="rId24"/>
    <p:sldId id="262" r:id="rId25"/>
    <p:sldId id="281" r:id="rId26"/>
    <p:sldId id="263" r:id="rId27"/>
    <p:sldId id="259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" initials="M" lastIdx="1" clrIdx="0">
    <p:extLst>
      <p:ext uri="{19B8F6BF-5375-455C-9EA6-DF929625EA0E}">
        <p15:presenceInfo xmlns:p15="http://schemas.microsoft.com/office/powerpoint/2012/main" userId="Mag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93366"/>
    <a:srgbClr val="990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FCE334-B612-4796-A258-19137A730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10D30A-33CA-4C88-945F-6DCF7D325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1EB3EB-A9D6-47A7-9FB2-5A352BFF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17.02.2018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5D7B9E-404C-4354-A808-D07AC091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6A26A3-F016-495C-85DA-F3985614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6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ED6AF3-7CD3-4488-B2C7-E5669356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79D850C-BB6B-4C65-A123-E59C5D6C2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2BA728-777B-4AAC-88D2-30D42D50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17.02.2018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D65EDC-1A0C-4996-A267-9F0ED350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3BC130-6ED7-4EFC-B9B3-44E07BEF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24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7C7124D-34DD-4E8E-86F1-DFF3DF333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E5A3494-537B-4022-9313-2A994B5B7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71C123-CC41-4BB0-AB0D-02930A0A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17.02.2018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620101-E2C1-4C86-AD8B-FD884988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095023-61BC-4177-A2F5-BA5BFF15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6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4899D5-D26E-4B08-8F0F-0906BE93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177C97-7E5D-41D1-839D-2185F15A3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95CA17-BCB1-4167-9E90-401B8782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17.02.2018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3E7EE0-88EB-48A8-8A15-4318C318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CF458D-1FD9-47E6-9B98-A128C37B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7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4A22C-ECA7-4C99-8549-A030BB62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82C5FB-1680-41DB-BA3A-4CA52707D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4B5878-14FB-4E46-969E-B65D0135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17.02.2018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EA2786-A841-4145-99AF-E10B4AF1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D4A9E5-6C27-405D-A98B-6B9342C7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4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AA3E7E-363F-4E73-8461-B995C20F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B606CC-8230-4B90-9415-6FEE1F40A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D014D0-AD16-411D-B068-ECE5738A0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B360E7C-A3C2-4E72-91E6-BBE0D3A7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17.02.2018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9760260-61B8-4BA9-A855-35396041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A2CE3E-296F-4754-A675-750B761A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2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5D338-A4CA-4127-9572-99B4EFCC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F81724-FB73-46FB-88AC-C2E9762A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AE577B-52C6-411B-A357-B1222F43C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69C803-2092-4472-B443-ECBA2085E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5E99D7A-FE98-4BB4-AAA7-ECB79B2F5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BD16210-3F70-424A-AB83-861AC516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17.02.2018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C402234-EC87-4C31-A8FA-AE14206B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897AF0B-B0C4-4EB7-9672-41BBDD09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9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9FB118-3881-4F21-BE35-C073E128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95BFBE-C916-4982-954D-3F9B5B7D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17.02.2018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9FE770-3AD4-41F5-8F9B-44DF3C54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7ABA169-B28B-42A8-B85B-1ACB2FD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5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82FF96B-A1C1-4702-8010-BF5B6413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17.02.2018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6FF73CB-4EF8-4E45-B367-5ABC0C2E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0A348D-7C3E-4510-B80B-E29934C5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0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98B2BA-E3FD-4929-8AFA-3FD7E3A0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A8AD32-2121-43D1-8B72-5B034F64E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0C6DC0D-71AD-443A-B379-D09D8A9D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C943F6-806E-4DDF-8179-3DAA770C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17.02.2018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B9BE63-FA9E-4A0F-98D5-41249A07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E21C5D-584C-451E-B2B6-601E3531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AC7A47-354C-4ECC-BAB9-A4DDE375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37D38BE-F5F8-4843-9411-0DEEC5990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F7B18C-6D6D-4D4B-B9C0-115F9C711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7201EF-91E0-49EB-AB64-9D100813B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E421-57A0-498C-A487-A4056F6D5C6C}" type="datetimeFigureOut">
              <a:rPr lang="pl-PL" smtClean="0"/>
              <a:t>17.02.2018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A86186-ADE5-4246-9054-24F17EDA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9AAA7A-652E-4F5C-9819-2C9A5B40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9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B9829F-FB32-4DEA-9D5B-0A1AEA92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0A2DB1-FFF2-429F-8573-408679F68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D2613F-695A-432C-9A61-1B57F3772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2E421-57A0-498C-A487-A4056F6D5C6C}" type="datetimeFigureOut">
              <a:rPr lang="pl-PL" smtClean="0"/>
              <a:t>17.02.2018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389255-3990-4BB9-AF1B-940CFA041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D08600-C9D1-46C4-97EF-EB368191B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BD8A1-9AE8-4CCA-9D1D-55412A7DD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41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938D0A-E428-4C49-BCDD-D6A835C4A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536" y="1007536"/>
            <a:ext cx="5714228" cy="2421464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UKŁAD SŁONECZNY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B45616-D6C7-4CEF-B101-015177D2B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4488" y="3286957"/>
            <a:ext cx="5714228" cy="1405467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PREZENTACJA MULTIMEDIALNA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5C0ECF-59E0-4CB1-93A2-9ACF2C4A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6419525"/>
            <a:ext cx="2376264" cy="5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E95D19-6C3A-480F-AECF-2F46B3E8E931}"/>
              </a:ext>
            </a:extLst>
          </p:cNvPr>
          <p:cNvSpPr/>
          <p:nvPr/>
        </p:nvSpPr>
        <p:spPr>
          <a:xfrm>
            <a:off x="-20037" y="6010184"/>
            <a:ext cx="2116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Saturn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70D18D1-0CE9-41B3-B7B0-9A838D42C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59" y="3892082"/>
            <a:ext cx="1797521" cy="28696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6CCAC2B-74BC-44A2-9120-3744ABF06C5B}"/>
              </a:ext>
            </a:extLst>
          </p:cNvPr>
          <p:cNvSpPr txBox="1"/>
          <p:nvPr/>
        </p:nvSpPr>
        <p:spPr>
          <a:xfrm>
            <a:off x="4198949" y="2455217"/>
            <a:ext cx="3151573" cy="1687890"/>
          </a:xfrm>
          <a:prstGeom prst="wedgeEllipseCallout">
            <a:avLst>
              <a:gd name="adj1" fmla="val 38322"/>
              <a:gd name="adj2" fmla="val 51744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Saturn to gazowy olbrzym. Jest szóstą planetą od Słońca i drugą po Jowiszu od względem wielkości. Saturn ma pierścienie zbudowane z lodu i odłamków skalnych.</a:t>
            </a:r>
          </a:p>
        </p:txBody>
      </p:sp>
    </p:spTree>
    <p:extLst>
      <p:ext uri="{BB962C8B-B14F-4D97-AF65-F5344CB8AC3E}">
        <p14:creationId xmlns:p14="http://schemas.microsoft.com/office/powerpoint/2010/main" val="11315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5EBC50A-B9B1-459B-B13D-581D21120EE6}"/>
              </a:ext>
            </a:extLst>
          </p:cNvPr>
          <p:cNvSpPr/>
          <p:nvPr/>
        </p:nvSpPr>
        <p:spPr>
          <a:xfrm>
            <a:off x="7536637" y="0"/>
            <a:ext cx="1607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Uran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40D33C6-18ED-435D-9F8C-49CF32344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97" y="3882752"/>
            <a:ext cx="1797521" cy="28696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8837DC4-3644-4F8A-8D26-63FE59928A80}"/>
              </a:ext>
            </a:extLst>
          </p:cNvPr>
          <p:cNvSpPr txBox="1"/>
          <p:nvPr/>
        </p:nvSpPr>
        <p:spPr>
          <a:xfrm>
            <a:off x="5674758" y="2246629"/>
            <a:ext cx="2867878" cy="1168539"/>
          </a:xfrm>
          <a:prstGeom prst="wedgeEllipseCallout">
            <a:avLst>
              <a:gd name="adj1" fmla="val 19186"/>
              <a:gd name="adj2" fmla="val 8742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Uran jest siódmą planetą w Układzie Słonecznym. Jest jedną z najzimniejszych planet. </a:t>
            </a:r>
          </a:p>
        </p:txBody>
      </p:sp>
    </p:spTree>
    <p:extLst>
      <p:ext uri="{BB962C8B-B14F-4D97-AF65-F5344CB8AC3E}">
        <p14:creationId xmlns:p14="http://schemas.microsoft.com/office/powerpoint/2010/main" val="2024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361EF93-3D59-4C08-834B-C8E2A4324358}"/>
              </a:ext>
            </a:extLst>
          </p:cNvPr>
          <p:cNvSpPr/>
          <p:nvPr/>
        </p:nvSpPr>
        <p:spPr>
          <a:xfrm>
            <a:off x="6790965" y="0"/>
            <a:ext cx="2381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Neptun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E2B2E4F-0E8E-4DC0-99F3-EB4D827B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468" y="3859389"/>
            <a:ext cx="1798476" cy="28714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8081641-F8D5-4ACD-856D-F049EDC7367F}"/>
              </a:ext>
            </a:extLst>
          </p:cNvPr>
          <p:cNvSpPr txBox="1"/>
          <p:nvPr/>
        </p:nvSpPr>
        <p:spPr>
          <a:xfrm>
            <a:off x="5097294" y="2284504"/>
            <a:ext cx="2499820" cy="1428214"/>
          </a:xfrm>
          <a:prstGeom prst="wedgeEllipseCallout">
            <a:avLst>
              <a:gd name="adj1" fmla="val 38631"/>
              <a:gd name="adj2" fmla="val 602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Neptun to ósma planeta od Słońca. Neptun jest aż siedemnaście razy mniejszy od Ziemi. Ma swój księżyc – Trytom.</a:t>
            </a:r>
          </a:p>
        </p:txBody>
      </p:sp>
    </p:spTree>
    <p:extLst>
      <p:ext uri="{BB962C8B-B14F-4D97-AF65-F5344CB8AC3E}">
        <p14:creationId xmlns:p14="http://schemas.microsoft.com/office/powerpoint/2010/main" val="24236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5576111-8391-483C-8C2A-3AFCF08ECF6E}"/>
              </a:ext>
            </a:extLst>
          </p:cNvPr>
          <p:cNvSpPr/>
          <p:nvPr/>
        </p:nvSpPr>
        <p:spPr>
          <a:xfrm>
            <a:off x="1138165" y="239697"/>
            <a:ext cx="6620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PLANETY KARŁOWATE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30CD92E-1ADF-44D1-AB5D-D1EAB4D5D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4" y="3748647"/>
            <a:ext cx="1797521" cy="28696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6F1B639-AF7C-417A-92D9-A10CC731DEA4}"/>
              </a:ext>
            </a:extLst>
          </p:cNvPr>
          <p:cNvSpPr txBox="1"/>
          <p:nvPr/>
        </p:nvSpPr>
        <p:spPr>
          <a:xfrm>
            <a:off x="813724" y="2000786"/>
            <a:ext cx="3151573" cy="1428214"/>
          </a:xfrm>
          <a:prstGeom prst="wedgeEllipseCallout">
            <a:avLst>
              <a:gd name="adj1" fmla="val -19706"/>
              <a:gd name="adj2" fmla="val 75719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Planety karłowate to rodzaj obiektu astronomicznego, pośredni między planetami, a małymi ciałami. Planety karłowate NIE SĄ PLANETAMI! </a:t>
            </a:r>
          </a:p>
        </p:txBody>
      </p:sp>
    </p:spTree>
    <p:extLst>
      <p:ext uri="{BB962C8B-B14F-4D97-AF65-F5344CB8AC3E}">
        <p14:creationId xmlns:p14="http://schemas.microsoft.com/office/powerpoint/2010/main" val="11850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D00BF16-88C1-40AD-8021-A7EAD33AB30E}"/>
              </a:ext>
            </a:extLst>
          </p:cNvPr>
          <p:cNvSpPr/>
          <p:nvPr/>
        </p:nvSpPr>
        <p:spPr>
          <a:xfrm>
            <a:off x="0" y="0"/>
            <a:ext cx="2270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Księżyc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A79FB2C-3AE0-450D-B5A5-73CB315DF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64" y="3523488"/>
            <a:ext cx="1798476" cy="28714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6017795-EDD5-4EDB-9F1D-D573DFD52829}"/>
              </a:ext>
            </a:extLst>
          </p:cNvPr>
          <p:cNvSpPr txBox="1"/>
          <p:nvPr/>
        </p:nvSpPr>
        <p:spPr>
          <a:xfrm>
            <a:off x="1002817" y="923330"/>
            <a:ext cx="2907703" cy="2207240"/>
          </a:xfrm>
          <a:prstGeom prst="wedgeEllipseCallout">
            <a:avLst>
              <a:gd name="adj1" fmla="val -19706"/>
              <a:gd name="adj2" fmla="val 75719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Księżyc to jedyny, naturalny satelita Ziemi. Odbija światło słoneczne co daje nam złudzenie że świeci własnym światłem. </a:t>
            </a:r>
            <a:r>
              <a:rPr lang="pl-PL" sz="1200" dirty="0">
                <a:solidFill>
                  <a:schemeClr val="bg1"/>
                </a:solidFill>
              </a:rPr>
              <a:t>Księżyc to jedyne ciało niebieskie, do którego podróżowali i na którym wylądowali ludzie. </a:t>
            </a:r>
          </a:p>
        </p:txBody>
      </p:sp>
    </p:spTree>
    <p:extLst>
      <p:ext uri="{BB962C8B-B14F-4D97-AF65-F5344CB8AC3E}">
        <p14:creationId xmlns:p14="http://schemas.microsoft.com/office/powerpoint/2010/main" val="20862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9413DA6-0065-4FF6-9F57-B7D78EEFD473}"/>
              </a:ext>
            </a:extLst>
          </p:cNvPr>
          <p:cNvSpPr/>
          <p:nvPr/>
        </p:nvSpPr>
        <p:spPr>
          <a:xfrm>
            <a:off x="2334175" y="87548"/>
            <a:ext cx="447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FAZY KSIĘŻYCA</a:t>
            </a:r>
          </a:p>
        </p:txBody>
      </p:sp>
    </p:spTree>
    <p:extLst>
      <p:ext uri="{BB962C8B-B14F-4D97-AF65-F5344CB8AC3E}">
        <p14:creationId xmlns:p14="http://schemas.microsoft.com/office/powerpoint/2010/main" val="3293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4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6021774-91DE-43C2-A7A1-8DEE09D3C8E7}"/>
              </a:ext>
            </a:extLst>
          </p:cNvPr>
          <p:cNvSpPr/>
          <p:nvPr/>
        </p:nvSpPr>
        <p:spPr>
          <a:xfrm>
            <a:off x="0" y="0"/>
            <a:ext cx="2443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Kometa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DA23967-B5E0-48ED-81D7-43DD380BD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154" y="3844501"/>
            <a:ext cx="1798476" cy="28714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9F06623-F737-4FB0-BC2F-FAF77B6F5B0A}"/>
              </a:ext>
            </a:extLst>
          </p:cNvPr>
          <p:cNvSpPr txBox="1"/>
          <p:nvPr/>
        </p:nvSpPr>
        <p:spPr>
          <a:xfrm>
            <a:off x="4572000" y="1909879"/>
            <a:ext cx="2907703" cy="2207240"/>
          </a:xfrm>
          <a:prstGeom prst="wedgeEllipseCallout">
            <a:avLst>
              <a:gd name="adj1" fmla="val 46869"/>
              <a:gd name="adj2" fmla="val 51480"/>
            </a:avLst>
          </a:prstGeom>
          <a:solidFill>
            <a:srgbClr val="CC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Kometa to małe ciało niebieskie poruszające się w układzie planetarnym, które na krótko pojawia się w pobliżu gwiazdy centralnej. Ciepło tej gwiazdy powoduje, że wokół </a:t>
            </a:r>
            <a:r>
              <a:rPr lang="pl-PL" sz="1200" b="1" dirty="0"/>
              <a:t>komety</a:t>
            </a:r>
            <a:r>
              <a:rPr lang="pl-PL" sz="1200" dirty="0"/>
              <a:t> powstaje koma, czyli gazowa otoczka.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DA803A7-5A73-423F-A97D-F7A5480B5A1B}"/>
              </a:ext>
            </a:extLst>
          </p:cNvPr>
          <p:cNvSpPr/>
          <p:nvPr/>
        </p:nvSpPr>
        <p:spPr>
          <a:xfrm>
            <a:off x="0" y="0"/>
            <a:ext cx="3098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Galaktyka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21737E6-C394-49A6-BF7B-CE00D099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09" y="3863956"/>
            <a:ext cx="1798476" cy="287146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9B1BABA-C2AF-475E-ABB2-6CAD762BFD59}"/>
              </a:ext>
            </a:extLst>
          </p:cNvPr>
          <p:cNvSpPr txBox="1"/>
          <p:nvPr/>
        </p:nvSpPr>
        <p:spPr>
          <a:xfrm>
            <a:off x="535890" y="2000786"/>
            <a:ext cx="2907703" cy="1428214"/>
          </a:xfrm>
          <a:prstGeom prst="wedgeEllipseCallout">
            <a:avLst>
              <a:gd name="adj1" fmla="val -19706"/>
              <a:gd name="adj2" fmla="val 75719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Bardzo duży układ gwiazd. Nasz Układ Słoneczny znajduje się w galaktyce Droga Mleczna. Wyróżniamy wiele typów galaktyk.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8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8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F44B0B5-8991-42F0-83F1-54467EF31E24}"/>
              </a:ext>
            </a:extLst>
          </p:cNvPr>
          <p:cNvSpPr/>
          <p:nvPr/>
        </p:nvSpPr>
        <p:spPr>
          <a:xfrm>
            <a:off x="4170843" y="-139849"/>
            <a:ext cx="4973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Układ Słoneczny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3A6E0B5-8323-468C-B43D-D302022956DE}"/>
              </a:ext>
            </a:extLst>
          </p:cNvPr>
          <p:cNvSpPr txBox="1"/>
          <p:nvPr/>
        </p:nvSpPr>
        <p:spPr>
          <a:xfrm>
            <a:off x="455721" y="748345"/>
            <a:ext cx="2741720" cy="646331"/>
          </a:xfrm>
          <a:prstGeom prst="leftArrowCallout">
            <a:avLst>
              <a:gd name="adj1" fmla="val 30494"/>
              <a:gd name="adj2" fmla="val 50000"/>
              <a:gd name="adj3" fmla="val 90930"/>
              <a:gd name="adj4" fmla="val 64977"/>
            </a:avLst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Słońce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4F102E5-3811-41F1-A33C-B3009214B6F9}"/>
              </a:ext>
            </a:extLst>
          </p:cNvPr>
          <p:cNvSpPr txBox="1"/>
          <p:nvPr/>
        </p:nvSpPr>
        <p:spPr>
          <a:xfrm>
            <a:off x="945472" y="3912499"/>
            <a:ext cx="1137820" cy="612934"/>
          </a:xfrm>
          <a:prstGeom prst="upArrowCallou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Wenus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DB46FF1-2DF8-4FDB-89DA-08A28B73AF4C}"/>
              </a:ext>
            </a:extLst>
          </p:cNvPr>
          <p:cNvSpPr txBox="1"/>
          <p:nvPr/>
        </p:nvSpPr>
        <p:spPr>
          <a:xfrm>
            <a:off x="455721" y="2500354"/>
            <a:ext cx="1137820" cy="612934"/>
          </a:xfrm>
          <a:prstGeom prst="downArrow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Merkury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E659746-AACA-47A4-BBBA-0AA0CF0498BD}"/>
              </a:ext>
            </a:extLst>
          </p:cNvPr>
          <p:cNvSpPr txBox="1"/>
          <p:nvPr/>
        </p:nvSpPr>
        <p:spPr>
          <a:xfrm>
            <a:off x="1682318" y="2193887"/>
            <a:ext cx="1137820" cy="612934"/>
          </a:xfrm>
          <a:prstGeom prst="down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Ziemia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4541340-C711-4755-AC77-DF94EB83FAC7}"/>
              </a:ext>
            </a:extLst>
          </p:cNvPr>
          <p:cNvSpPr txBox="1"/>
          <p:nvPr/>
        </p:nvSpPr>
        <p:spPr>
          <a:xfrm>
            <a:off x="2322990" y="3892860"/>
            <a:ext cx="1137820" cy="612934"/>
          </a:xfrm>
          <a:prstGeom prst="upArrowCallou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B9428D7-50C8-4770-A6E8-9CEB26D486D3}"/>
              </a:ext>
            </a:extLst>
          </p:cNvPr>
          <p:cNvSpPr txBox="1"/>
          <p:nvPr/>
        </p:nvSpPr>
        <p:spPr>
          <a:xfrm>
            <a:off x="3842551" y="5678751"/>
            <a:ext cx="1137820" cy="612934"/>
          </a:xfrm>
          <a:prstGeom prst="upArrowCallou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Jowisz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D9B5F2E-109C-44F0-AA08-32A722EF2F14}"/>
              </a:ext>
            </a:extLst>
          </p:cNvPr>
          <p:cNvSpPr txBox="1"/>
          <p:nvPr/>
        </p:nvSpPr>
        <p:spPr>
          <a:xfrm>
            <a:off x="5051393" y="1580953"/>
            <a:ext cx="1137820" cy="612934"/>
          </a:xfrm>
          <a:prstGeom prst="downArrowCallout">
            <a:avLst/>
          </a:prstGeom>
          <a:solidFill>
            <a:srgbClr val="CC99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Saturn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077A241-AB74-4DED-A30A-F471B2CDC162}"/>
              </a:ext>
            </a:extLst>
          </p:cNvPr>
          <p:cNvSpPr txBox="1"/>
          <p:nvPr/>
        </p:nvSpPr>
        <p:spPr>
          <a:xfrm>
            <a:off x="6560597" y="4505794"/>
            <a:ext cx="1137820" cy="612934"/>
          </a:xfrm>
          <a:prstGeom prst="upArrowCallout">
            <a:avLst/>
          </a:prstGeom>
          <a:solidFill>
            <a:srgbClr val="CCCC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2B5094F-FABE-4DA0-9041-D25BFC7D3129}"/>
              </a:ext>
            </a:extLst>
          </p:cNvPr>
          <p:cNvSpPr txBox="1"/>
          <p:nvPr/>
        </p:nvSpPr>
        <p:spPr>
          <a:xfrm>
            <a:off x="7609642" y="1822129"/>
            <a:ext cx="1137820" cy="612934"/>
          </a:xfrm>
          <a:prstGeom prst="down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Neptun</a:t>
            </a:r>
          </a:p>
        </p:txBody>
      </p:sp>
    </p:spTree>
    <p:extLst>
      <p:ext uri="{BB962C8B-B14F-4D97-AF65-F5344CB8AC3E}">
        <p14:creationId xmlns:p14="http://schemas.microsoft.com/office/powerpoint/2010/main" val="41712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EFAA931-60C2-4799-9965-E8B49E5EB288}"/>
              </a:ext>
            </a:extLst>
          </p:cNvPr>
          <p:cNvSpPr/>
          <p:nvPr/>
        </p:nvSpPr>
        <p:spPr>
          <a:xfrm>
            <a:off x="94052" y="107004"/>
            <a:ext cx="2332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Meteor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DA6996C-3A90-4903-9127-77893F962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247" y="3815318"/>
            <a:ext cx="1798476" cy="28714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1AF2F37-FD74-42A9-B564-FF2897623066}"/>
              </a:ext>
            </a:extLst>
          </p:cNvPr>
          <p:cNvSpPr txBox="1"/>
          <p:nvPr/>
        </p:nvSpPr>
        <p:spPr>
          <a:xfrm>
            <a:off x="4899342" y="962085"/>
            <a:ext cx="3151573" cy="2466915"/>
          </a:xfrm>
          <a:prstGeom prst="wedgeEllipseCallout">
            <a:avLst>
              <a:gd name="adj1" fmla="val 33692"/>
              <a:gd name="adj2" fmla="val 7372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Meteor to świecący ślad, jaki zostawia po sobie meteoryt lecący w atmosferze ziemskiej. Jasny ślad powstaje w wyniku świecenia par ulatniających się z powierzchni meteorytu oraz z nagrzanych i zjonizowanych gazów atmosfery wzdłuż trasy jego przelotu.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1642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0AEB0EA-D198-410E-AE7B-1713C842812D}"/>
              </a:ext>
            </a:extLst>
          </p:cNvPr>
          <p:cNvSpPr/>
          <p:nvPr/>
        </p:nvSpPr>
        <p:spPr>
          <a:xfrm>
            <a:off x="0" y="0"/>
            <a:ext cx="290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rgbClr val="CC99FF"/>
                </a:solidFill>
              </a:rPr>
              <a:t>Meteoryt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41C8258-C503-4CD5-8B3A-35FCD5B19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247" y="3815318"/>
            <a:ext cx="1798476" cy="28714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710A9C6-555D-45EB-AB99-6D97945E30C6}"/>
              </a:ext>
            </a:extLst>
          </p:cNvPr>
          <p:cNvSpPr txBox="1"/>
          <p:nvPr/>
        </p:nvSpPr>
        <p:spPr>
          <a:xfrm>
            <a:off x="5087566" y="1860997"/>
            <a:ext cx="2907703" cy="1687890"/>
          </a:xfrm>
          <a:prstGeom prst="wedgeEllipseCallout">
            <a:avLst>
              <a:gd name="adj1" fmla="val 41851"/>
              <a:gd name="adj2" fmla="val 64735"/>
            </a:avLst>
          </a:prstGeom>
          <a:solidFill>
            <a:srgbClr val="CC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To pozostałość drobnego ciała niebieskiego (</a:t>
            </a:r>
            <a:r>
              <a:rPr lang="pl-PL" sz="1200" dirty="0" err="1"/>
              <a:t>meteoroidu</a:t>
            </a:r>
            <a:r>
              <a:rPr lang="pl-PL" sz="1200" dirty="0"/>
              <a:t>) upadłego na znacznie większe ciało niebieskie, która w postaci ciała stałego dotarła do jego powierzchni.</a:t>
            </a:r>
            <a:endParaRPr lang="pl-P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63EA08-C8E9-48D8-AF1F-C94BAA541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5692806" cy="2387600"/>
          </a:xfrm>
        </p:spPr>
        <p:txBody>
          <a:bodyPr>
            <a:normAutofit/>
          </a:bodyPr>
          <a:lstStyle/>
          <a:p>
            <a:pPr algn="r"/>
            <a: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27B76F1-98D3-4539-A1B7-2DF65CA07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5604029" cy="1655762"/>
          </a:xfrm>
        </p:spPr>
        <p:txBody>
          <a:bodyPr>
            <a:normAutofit/>
          </a:bodyPr>
          <a:lstStyle/>
          <a:p>
            <a:pPr algn="r"/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PRZEDSZKOLAKA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5C0ECF-59E0-4CB1-93A2-9ACF2C4A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6325994"/>
            <a:ext cx="2376264" cy="5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636E4A-D621-4158-944C-8581D176A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DOKOŃCZ WEDŁUG WZORU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391F624-660A-4C52-8A62-5EA078940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CZYLI CO BĘDZIE NASTĘPNE…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5C0ECF-59E0-4CB1-93A2-9ACF2C4A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6316663"/>
            <a:ext cx="2376264" cy="5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3563F67-DA72-4997-AE71-93F492DDD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" y="775243"/>
            <a:ext cx="969581" cy="96958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418F479-BA4B-4DEC-97C7-A51EA6EB9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" y="3020894"/>
            <a:ext cx="2215809" cy="1338141"/>
          </a:xfrm>
          <a:prstGeom prst="rect">
            <a:avLst/>
          </a:prstGeom>
        </p:spPr>
      </p:pic>
      <p:pic>
        <p:nvPicPr>
          <p:cNvPr id="2050" name="Picture 2" descr="Podobny obraz">
            <a:extLst>
              <a:ext uri="{FF2B5EF4-FFF2-40B4-BE49-F238E27FC236}">
                <a16:creationId xmlns:a16="http://schemas.microsoft.com/office/drawing/2014/main" id="{6A05CEA3-13F0-472D-898C-CC1CF2A8F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" y="235817"/>
            <a:ext cx="2049236" cy="20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dobny obraz">
            <a:extLst>
              <a:ext uri="{FF2B5EF4-FFF2-40B4-BE49-F238E27FC236}">
                <a16:creationId xmlns:a16="http://schemas.microsoft.com/office/drawing/2014/main" id="{6C8C24C0-4A5E-4E81-94A1-7589CE3E1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01" y="3429000"/>
            <a:ext cx="713792" cy="7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9F465A6-5DCB-4F7E-8940-297CA4E1C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93" y="775242"/>
            <a:ext cx="969581" cy="969581"/>
          </a:xfrm>
          <a:prstGeom prst="rect">
            <a:avLst/>
          </a:prstGeom>
        </p:spPr>
      </p:pic>
      <p:pic>
        <p:nvPicPr>
          <p:cNvPr id="9" name="Picture 2" descr="Podobny obraz">
            <a:extLst>
              <a:ext uri="{FF2B5EF4-FFF2-40B4-BE49-F238E27FC236}">
                <a16:creationId xmlns:a16="http://schemas.microsoft.com/office/drawing/2014/main" id="{BAD98972-F51A-411D-B9C0-097686B9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74" y="231316"/>
            <a:ext cx="2049236" cy="20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C484911-EADF-489D-B023-63BF0FF5A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10" y="775242"/>
            <a:ext cx="969581" cy="969581"/>
          </a:xfrm>
          <a:prstGeom prst="rect">
            <a:avLst/>
          </a:prstGeom>
        </p:spPr>
      </p:pic>
      <p:pic>
        <p:nvPicPr>
          <p:cNvPr id="11" name="Picture 2" descr="Podobny obraz">
            <a:extLst>
              <a:ext uri="{FF2B5EF4-FFF2-40B4-BE49-F238E27FC236}">
                <a16:creationId xmlns:a16="http://schemas.microsoft.com/office/drawing/2014/main" id="{540F2B71-9866-47CD-9CF7-80A03857B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91" y="231316"/>
            <a:ext cx="2049236" cy="20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A9E065B-288F-4703-9852-55F3CA7DE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62" y="3020893"/>
            <a:ext cx="2215809" cy="1338141"/>
          </a:xfrm>
          <a:prstGeom prst="rect">
            <a:avLst/>
          </a:prstGeom>
        </p:spPr>
      </p:pic>
      <p:pic>
        <p:nvPicPr>
          <p:cNvPr id="13" name="Picture 4" descr="Podobny obraz">
            <a:extLst>
              <a:ext uri="{FF2B5EF4-FFF2-40B4-BE49-F238E27FC236}">
                <a16:creationId xmlns:a16="http://schemas.microsoft.com/office/drawing/2014/main" id="{66127156-4B35-42EC-83EA-C658E123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39" y="3429000"/>
            <a:ext cx="713792" cy="7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DEE5136-A88A-4ED2-8DCF-5B45F4021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74" y="3020893"/>
            <a:ext cx="2215809" cy="1338141"/>
          </a:xfrm>
          <a:prstGeom prst="rect">
            <a:avLst/>
          </a:prstGeom>
        </p:spPr>
      </p:pic>
      <p:pic>
        <p:nvPicPr>
          <p:cNvPr id="15" name="Picture 4" descr="Podobny obraz">
            <a:extLst>
              <a:ext uri="{FF2B5EF4-FFF2-40B4-BE49-F238E27FC236}">
                <a16:creationId xmlns:a16="http://schemas.microsoft.com/office/drawing/2014/main" id="{7E2C032F-7087-48EA-95B0-B670BDE77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13" y="3429000"/>
            <a:ext cx="713792" cy="7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odobny obraz">
            <a:extLst>
              <a:ext uri="{FF2B5EF4-FFF2-40B4-BE49-F238E27FC236}">
                <a16:creationId xmlns:a16="http://schemas.microsoft.com/office/drawing/2014/main" id="{EE0CD8F2-157B-4CC0-AF64-5E32B9DF5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2" y="5094876"/>
            <a:ext cx="1242358" cy="12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85E186E-725A-4DF8-8176-379DB6F1D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10" y="5286735"/>
            <a:ext cx="969581" cy="969581"/>
          </a:xfrm>
          <a:prstGeom prst="rect">
            <a:avLst/>
          </a:prstGeom>
        </p:spPr>
      </p:pic>
      <p:pic>
        <p:nvPicPr>
          <p:cNvPr id="18" name="Picture 4" descr="Podobny obraz">
            <a:extLst>
              <a:ext uri="{FF2B5EF4-FFF2-40B4-BE49-F238E27FC236}">
                <a16:creationId xmlns:a16="http://schemas.microsoft.com/office/drawing/2014/main" id="{5551F38A-F3BF-4D3E-B08F-BAD62750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12" y="5094874"/>
            <a:ext cx="1242358" cy="12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2E42566-5ACF-4F70-AC33-6BDFB3522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06" y="5286735"/>
            <a:ext cx="969581" cy="969581"/>
          </a:xfrm>
          <a:prstGeom prst="rect">
            <a:avLst/>
          </a:prstGeom>
        </p:spPr>
      </p:pic>
      <p:pic>
        <p:nvPicPr>
          <p:cNvPr id="20" name="Picture 4" descr="Podobny obraz">
            <a:extLst>
              <a:ext uri="{FF2B5EF4-FFF2-40B4-BE49-F238E27FC236}">
                <a16:creationId xmlns:a16="http://schemas.microsoft.com/office/drawing/2014/main" id="{5FFA0998-40F4-48BA-A348-F5850EBF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77" y="5094876"/>
            <a:ext cx="1242358" cy="12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90FD16EE-6DF3-4DE3-BD1E-DF1A76B5E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77" y="5286735"/>
            <a:ext cx="969581" cy="969581"/>
          </a:xfrm>
          <a:prstGeom prst="rect">
            <a:avLst/>
          </a:prstGeom>
        </p:spPr>
      </p:pic>
      <p:pic>
        <p:nvPicPr>
          <p:cNvPr id="23" name="Picture 4" descr="Podobny obraz">
            <a:extLst>
              <a:ext uri="{FF2B5EF4-FFF2-40B4-BE49-F238E27FC236}">
                <a16:creationId xmlns:a16="http://schemas.microsoft.com/office/drawing/2014/main" id="{6F76A57C-5900-423A-BB30-10D00D485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06" y="5150347"/>
            <a:ext cx="1242358" cy="12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636E4A-D621-4158-944C-8581D176A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PODZIEL NAZWY CIAŁ NIEBIESKICH NA SYLABY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391F624-660A-4C52-8A62-5EA078940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POLICZ SYLABY W POSZCZEGÓLNYCH NAZWACH…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5C0ECF-59E0-4CB1-93A2-9ACF2C4A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6399893"/>
            <a:ext cx="2376264" cy="5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FAF252F-6087-494A-BFFE-FFC14BE8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5" y="891975"/>
            <a:ext cx="2094417" cy="209441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8A11E81-0D2B-4CCD-B0E0-E9CA43DD1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08" y="3857472"/>
            <a:ext cx="4501404" cy="2718426"/>
          </a:xfrm>
          <a:prstGeom prst="rect">
            <a:avLst/>
          </a:prstGeom>
        </p:spPr>
      </p:pic>
      <p:pic>
        <p:nvPicPr>
          <p:cNvPr id="4" name="Picture 2" descr="Podobny obraz">
            <a:extLst>
              <a:ext uri="{FF2B5EF4-FFF2-40B4-BE49-F238E27FC236}">
                <a16:creationId xmlns:a16="http://schemas.microsoft.com/office/drawing/2014/main" id="{B0D905B4-8053-4308-B32B-AEC5E5B79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40" y="129176"/>
            <a:ext cx="3299824" cy="32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odobny obraz">
            <a:extLst>
              <a:ext uri="{FF2B5EF4-FFF2-40B4-BE49-F238E27FC236}">
                <a16:creationId xmlns:a16="http://schemas.microsoft.com/office/drawing/2014/main" id="{37FFA2E7-5A5D-4D87-AA39-DAA7DFACA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61" y="2059844"/>
            <a:ext cx="1242358" cy="12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dobny obraz">
            <a:extLst>
              <a:ext uri="{FF2B5EF4-FFF2-40B4-BE49-F238E27FC236}">
                <a16:creationId xmlns:a16="http://schemas.microsoft.com/office/drawing/2014/main" id="{B84E333B-1D14-46F0-B3FF-BFBFEB25B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0" y="3414864"/>
            <a:ext cx="4604414" cy="189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369C7-8E07-43F8-88EF-CB5729227D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KONIEC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FAF297-1232-421B-A08C-1C6713A4E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351" y="3353464"/>
            <a:ext cx="5417598" cy="1839974"/>
          </a:xfrm>
        </p:spPr>
        <p:txBody>
          <a:bodyPr>
            <a:normAutofit/>
          </a:bodyPr>
          <a:lstStyle/>
          <a:p>
            <a:pPr algn="just"/>
            <a:r>
              <a:rPr lang="pl-PL" sz="1400" dirty="0">
                <a:solidFill>
                  <a:schemeClr val="bg1"/>
                </a:solidFill>
              </a:rPr>
              <a:t>Wszelkie prawa zastrzeżone. Zarówno cała publikacja, jak i jakakolwiek jej część nie może być przedrukowywana ani reprodukowana – mechanicznie, elektronicznie lub w jakikolwiek inny sposób, z </a:t>
            </a:r>
            <a:r>
              <a:rPr lang="pl-PL" sz="1400" dirty="0" err="1">
                <a:solidFill>
                  <a:schemeClr val="bg1"/>
                </a:solidFill>
              </a:rPr>
              <a:t>kserokopiowaniem</a:t>
            </a:r>
            <a:r>
              <a:rPr lang="pl-PL" sz="1400" dirty="0">
                <a:solidFill>
                  <a:schemeClr val="bg1"/>
                </a:solidFill>
              </a:rPr>
              <a:t> i odtwarzaniem w środkach masowego przekazu włącznie – bez pisemnej zgody Przedszkolankowo.pl.</a:t>
            </a:r>
          </a:p>
          <a:p>
            <a:pPr algn="just"/>
            <a:r>
              <a:rPr lang="pl-PL" sz="1400" dirty="0">
                <a:solidFill>
                  <a:schemeClr val="bg1"/>
                </a:solidFill>
              </a:rPr>
              <a:t>Wyjątek stanowią karty pracy, które na własny użytek mogą być </a:t>
            </a:r>
            <a:r>
              <a:rPr lang="pl-PL" sz="1400" dirty="0" err="1">
                <a:solidFill>
                  <a:schemeClr val="bg1"/>
                </a:solidFill>
              </a:rPr>
              <a:t>kserokopiowane</a:t>
            </a:r>
            <a:r>
              <a:rPr lang="pl-PL" sz="1400" dirty="0">
                <a:solidFill>
                  <a:schemeClr val="bg1"/>
                </a:solidFill>
              </a:rPr>
              <a:t> dowolną ilość razy i używane podczas zajęć z dziećmi.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5C0ECF-59E0-4CB1-93A2-9ACF2C4A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18" y="6409224"/>
            <a:ext cx="2376264" cy="5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095ABFE-5845-48CA-87EB-A1ED83FB7A7B}"/>
              </a:ext>
            </a:extLst>
          </p:cNvPr>
          <p:cNvSpPr txBox="1"/>
          <p:nvPr/>
        </p:nvSpPr>
        <p:spPr>
          <a:xfrm>
            <a:off x="4572000" y="641341"/>
            <a:ext cx="2741720" cy="990124"/>
          </a:xfrm>
          <a:prstGeom prst="downArrowCallou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Słońce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050D067-512D-463A-BC3F-52B37916200B}"/>
              </a:ext>
            </a:extLst>
          </p:cNvPr>
          <p:cNvSpPr txBox="1"/>
          <p:nvPr/>
        </p:nvSpPr>
        <p:spPr>
          <a:xfrm>
            <a:off x="6379866" y="3599580"/>
            <a:ext cx="1137820" cy="612934"/>
          </a:xfrm>
          <a:prstGeom prst="downArrow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Merkury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513FB81-B9E2-4C64-AC83-784695AE0585}"/>
              </a:ext>
            </a:extLst>
          </p:cNvPr>
          <p:cNvSpPr txBox="1"/>
          <p:nvPr/>
        </p:nvSpPr>
        <p:spPr>
          <a:xfrm>
            <a:off x="7210085" y="4282150"/>
            <a:ext cx="1137820" cy="612934"/>
          </a:xfrm>
          <a:prstGeom prst="upArrowCallou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Wenus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5F2AD58-4F73-44C1-A6E5-5559BF4645FA}"/>
              </a:ext>
            </a:extLst>
          </p:cNvPr>
          <p:cNvSpPr txBox="1"/>
          <p:nvPr/>
        </p:nvSpPr>
        <p:spPr>
          <a:xfrm>
            <a:off x="7898293" y="2728909"/>
            <a:ext cx="1137820" cy="612934"/>
          </a:xfrm>
          <a:prstGeom prst="down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Ziemia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96BCF60-0444-46D7-BE16-5F7FCEF7A699}"/>
              </a:ext>
            </a:extLst>
          </p:cNvPr>
          <p:cNvSpPr txBox="1"/>
          <p:nvPr/>
        </p:nvSpPr>
        <p:spPr>
          <a:xfrm>
            <a:off x="3142350" y="1979188"/>
            <a:ext cx="1137820" cy="612934"/>
          </a:xfrm>
          <a:prstGeom prst="upArrowCallou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A7FFBDD-158E-49B9-AD4F-AF168B903A2E}"/>
              </a:ext>
            </a:extLst>
          </p:cNvPr>
          <p:cNvSpPr txBox="1"/>
          <p:nvPr/>
        </p:nvSpPr>
        <p:spPr>
          <a:xfrm>
            <a:off x="2573440" y="441878"/>
            <a:ext cx="1137820" cy="612934"/>
          </a:xfrm>
          <a:prstGeom prst="downArrowCallou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Jowisz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03B9BA9-66CE-4CD0-B0F4-7DB27D59D88C}"/>
              </a:ext>
            </a:extLst>
          </p:cNvPr>
          <p:cNvSpPr txBox="1"/>
          <p:nvPr/>
        </p:nvSpPr>
        <p:spPr>
          <a:xfrm>
            <a:off x="1435620" y="1631465"/>
            <a:ext cx="1137820" cy="612934"/>
          </a:xfrm>
          <a:prstGeom prst="upArrowCallout">
            <a:avLst/>
          </a:prstGeom>
          <a:solidFill>
            <a:srgbClr val="CC99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Saturn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BBDECFD-9077-401C-A679-086E7763438B}"/>
              </a:ext>
            </a:extLst>
          </p:cNvPr>
          <p:cNvSpPr txBox="1"/>
          <p:nvPr/>
        </p:nvSpPr>
        <p:spPr>
          <a:xfrm>
            <a:off x="867342" y="120089"/>
            <a:ext cx="1137820" cy="612934"/>
          </a:xfrm>
          <a:prstGeom prst="downArrowCallout">
            <a:avLst/>
          </a:prstGeom>
          <a:solidFill>
            <a:srgbClr val="CCCC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2DC3170-1FF8-4F6A-81C4-75FF019FD5B1}"/>
              </a:ext>
            </a:extLst>
          </p:cNvPr>
          <p:cNvSpPr txBox="1"/>
          <p:nvPr/>
        </p:nvSpPr>
        <p:spPr>
          <a:xfrm>
            <a:off x="191642" y="1014059"/>
            <a:ext cx="1137820" cy="612934"/>
          </a:xfrm>
          <a:prstGeom prst="up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Neptun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DD370C8-DE7E-40FE-AFDD-00729178D2C5}"/>
              </a:ext>
            </a:extLst>
          </p:cNvPr>
          <p:cNvSpPr txBox="1"/>
          <p:nvPr/>
        </p:nvSpPr>
        <p:spPr>
          <a:xfrm>
            <a:off x="625713" y="2944177"/>
            <a:ext cx="1619813" cy="397328"/>
          </a:xfrm>
          <a:prstGeom prst="leftArrowCallout">
            <a:avLst>
              <a:gd name="adj1" fmla="val 24312"/>
              <a:gd name="adj2" fmla="val 25000"/>
              <a:gd name="adj3" fmla="val 25000"/>
              <a:gd name="adj4" fmla="val 64977"/>
            </a:avLst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kometa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EA882D9-E717-465F-8707-F15F648B4729}"/>
              </a:ext>
            </a:extLst>
          </p:cNvPr>
          <p:cNvSpPr txBox="1"/>
          <p:nvPr/>
        </p:nvSpPr>
        <p:spPr>
          <a:xfrm>
            <a:off x="2245526" y="4296689"/>
            <a:ext cx="1619813" cy="397328"/>
          </a:xfrm>
          <a:prstGeom prst="leftArrowCallout">
            <a:avLst>
              <a:gd name="adj1" fmla="val 24312"/>
              <a:gd name="adj2" fmla="val 25000"/>
              <a:gd name="adj3" fmla="val 25000"/>
              <a:gd name="adj4" fmla="val 64977"/>
            </a:avLst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320E14F-6070-431A-A275-944E0A8EE840}"/>
              </a:ext>
            </a:extLst>
          </p:cNvPr>
          <p:cNvSpPr txBox="1"/>
          <p:nvPr/>
        </p:nvSpPr>
        <p:spPr>
          <a:xfrm>
            <a:off x="1329462" y="5843941"/>
            <a:ext cx="2260044" cy="400110"/>
          </a:xfrm>
          <a:prstGeom prst="leftArrowCallout">
            <a:avLst>
              <a:gd name="adj1" fmla="val 24312"/>
              <a:gd name="adj2" fmla="val 25000"/>
              <a:gd name="adj3" fmla="val 25000"/>
              <a:gd name="adj4" fmla="val 64977"/>
            </a:avLst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Kuipera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C95839D-4FF8-4F91-A767-C7DD483D25C3}"/>
              </a:ext>
            </a:extLst>
          </p:cNvPr>
          <p:cNvSpPr txBox="1"/>
          <p:nvPr/>
        </p:nvSpPr>
        <p:spPr>
          <a:xfrm rot="2516520">
            <a:off x="7110919" y="2592122"/>
            <a:ext cx="1925194" cy="400110"/>
          </a:xfrm>
          <a:prstGeom prst="rightArrowCallou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Księżyc</a:t>
            </a:r>
          </a:p>
        </p:txBody>
      </p:sp>
    </p:spTree>
    <p:extLst>
      <p:ext uri="{BB962C8B-B14F-4D97-AF65-F5344CB8AC3E}">
        <p14:creationId xmlns:p14="http://schemas.microsoft.com/office/powerpoint/2010/main" val="12160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08B72C1-DE7E-49C5-B330-F366FFCB6357}"/>
              </a:ext>
            </a:extLst>
          </p:cNvPr>
          <p:cNvSpPr/>
          <p:nvPr/>
        </p:nvSpPr>
        <p:spPr>
          <a:xfrm>
            <a:off x="0" y="-88776"/>
            <a:ext cx="2076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Słońce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6E4E6AA-7E35-4FD8-9571-39A1416FC697}"/>
              </a:ext>
            </a:extLst>
          </p:cNvPr>
          <p:cNvSpPr txBox="1"/>
          <p:nvPr/>
        </p:nvSpPr>
        <p:spPr>
          <a:xfrm>
            <a:off x="949911" y="1660124"/>
            <a:ext cx="3151573" cy="1947565"/>
          </a:xfrm>
          <a:prstGeom prst="wedgeEllipseCallout">
            <a:avLst>
              <a:gd name="adj1" fmla="val -19706"/>
              <a:gd name="adj2" fmla="val 7571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Słońce to gwiazda centralna Układu Słonecznego, wokół której krąży Ziemia, inne planety oraz mniejsze ciała niebieskie. Słońce to najjaśniejszy obiekt na niebie i główne źródło energii docierającej do Ziemi.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8B8192F-AF42-4716-84D0-656FAE3F1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9" y="3892083"/>
            <a:ext cx="1797521" cy="28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54BF9AA-0859-49DF-8666-BA7050E10710}"/>
              </a:ext>
            </a:extLst>
          </p:cNvPr>
          <p:cNvSpPr/>
          <p:nvPr/>
        </p:nvSpPr>
        <p:spPr>
          <a:xfrm>
            <a:off x="6440054" y="0"/>
            <a:ext cx="2703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Merkury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9796AF3-196B-45F4-8D95-8A4650F04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97" y="3882752"/>
            <a:ext cx="1797521" cy="286965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E21B8D2-3A0F-4BE3-BD06-749BE93CAC3C}"/>
              </a:ext>
            </a:extLst>
          </p:cNvPr>
          <p:cNvSpPr txBox="1"/>
          <p:nvPr/>
        </p:nvSpPr>
        <p:spPr>
          <a:xfrm>
            <a:off x="4714516" y="2261141"/>
            <a:ext cx="3151573" cy="1428214"/>
          </a:xfrm>
          <a:prstGeom prst="wedgeEllipseCallout">
            <a:avLst>
              <a:gd name="adj1" fmla="val 33692"/>
              <a:gd name="adj2" fmla="val 7372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Merkury to planeta, która jest najbliżej Słońca. </a:t>
            </a:r>
          </a:p>
          <a:p>
            <a:pPr algn="ctr"/>
            <a:r>
              <a:rPr lang="pl-PL" sz="1200" dirty="0"/>
              <a:t>Merkury jest mniejszy od Ziemi, a jego powierzchnia przypomina powierzchnię Księżyca.</a:t>
            </a:r>
          </a:p>
        </p:txBody>
      </p:sp>
    </p:spTree>
    <p:extLst>
      <p:ext uri="{BB962C8B-B14F-4D97-AF65-F5344CB8AC3E}">
        <p14:creationId xmlns:p14="http://schemas.microsoft.com/office/powerpoint/2010/main" val="29233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D1BF746-11DC-4D03-8DA8-DB2B83DEDF0A}"/>
              </a:ext>
            </a:extLst>
          </p:cNvPr>
          <p:cNvSpPr/>
          <p:nvPr/>
        </p:nvSpPr>
        <p:spPr>
          <a:xfrm>
            <a:off x="6956221" y="0"/>
            <a:ext cx="2187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Wenus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D6E2D7-4D99-462F-940E-F2D2883DB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97" y="3882752"/>
            <a:ext cx="1797521" cy="286965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F2DE240-5259-45BA-B82B-A7BCC03E53D4}"/>
              </a:ext>
            </a:extLst>
          </p:cNvPr>
          <p:cNvSpPr txBox="1"/>
          <p:nvPr/>
        </p:nvSpPr>
        <p:spPr>
          <a:xfrm>
            <a:off x="5190367" y="2146507"/>
            <a:ext cx="3151573" cy="1428214"/>
          </a:xfrm>
          <a:prstGeom prst="wedgeEllipseCallout">
            <a:avLst>
              <a:gd name="adj1" fmla="val 30915"/>
              <a:gd name="adj2" fmla="val 652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Wenus jest drugą planetą od Słońca. Jest to najjaśniejsza i najbliższa Ziemi planeta. Wenus jest tylko trochę większa od Ziemi. </a:t>
            </a:r>
          </a:p>
        </p:txBody>
      </p:sp>
    </p:spTree>
    <p:extLst>
      <p:ext uri="{BB962C8B-B14F-4D97-AF65-F5344CB8AC3E}">
        <p14:creationId xmlns:p14="http://schemas.microsoft.com/office/powerpoint/2010/main" val="5409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CF23366-FA3E-4502-BC06-11BD0B977BA9}"/>
              </a:ext>
            </a:extLst>
          </p:cNvPr>
          <p:cNvSpPr/>
          <p:nvPr/>
        </p:nvSpPr>
        <p:spPr>
          <a:xfrm>
            <a:off x="7032525" y="0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Ziemia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FC0072D-3A07-447A-997B-11AA78FD2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97" y="3882752"/>
            <a:ext cx="1797521" cy="28696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78B59AF-99C2-4B7B-B9B3-E9A0825D20F7}"/>
              </a:ext>
            </a:extLst>
          </p:cNvPr>
          <p:cNvSpPr txBox="1"/>
          <p:nvPr/>
        </p:nvSpPr>
        <p:spPr>
          <a:xfrm>
            <a:off x="4572000" y="1290473"/>
            <a:ext cx="3151573" cy="1947565"/>
          </a:xfrm>
          <a:prstGeom prst="wedgeEllipseCallout">
            <a:avLst>
              <a:gd name="adj1" fmla="val 43261"/>
              <a:gd name="adj2" fmla="val 75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Ziemia jest trzecią planetą od Słońca. Jest to piąta, co do wielkości planeta Układu Słonecznego. Jest to jedyna planeta, w naszym układzie, na której jest życie. Ziemię także nazywamy BŁĘKITNĄ PLANETĄ.</a:t>
            </a:r>
          </a:p>
        </p:txBody>
      </p:sp>
    </p:spTree>
    <p:extLst>
      <p:ext uri="{BB962C8B-B14F-4D97-AF65-F5344CB8AC3E}">
        <p14:creationId xmlns:p14="http://schemas.microsoft.com/office/powerpoint/2010/main" val="35759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602EBE2-D9F4-4006-8FFC-C8559AF8AAF5}"/>
              </a:ext>
            </a:extLst>
          </p:cNvPr>
          <p:cNvSpPr/>
          <p:nvPr/>
        </p:nvSpPr>
        <p:spPr>
          <a:xfrm>
            <a:off x="0" y="-115409"/>
            <a:ext cx="1646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Mars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79E5DDB-CF7D-41F3-BD16-34AAE3FFC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97" y="3882752"/>
            <a:ext cx="1797521" cy="286965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BB2D9DB-2264-4DA4-960C-663B3866F258}"/>
              </a:ext>
            </a:extLst>
          </p:cNvPr>
          <p:cNvSpPr txBox="1"/>
          <p:nvPr/>
        </p:nvSpPr>
        <p:spPr>
          <a:xfrm>
            <a:off x="5264446" y="1329384"/>
            <a:ext cx="3151573" cy="2207240"/>
          </a:xfrm>
          <a:prstGeom prst="wedgeEllipseCallout">
            <a:avLst>
              <a:gd name="adj1" fmla="val 25668"/>
              <a:gd name="adj2" fmla="val 64466"/>
            </a:avLst>
          </a:prstGeom>
          <a:solidFill>
            <a:srgbClr val="99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Mars jest czwartą planetą od Słońca. Jest dwa razy mniejsza od Ziemi. Ma tak jak Ziemia ma swoją atmosferę, ale nie ma na niej życia. Mars ma swoje dwa Księżyce </a:t>
            </a:r>
            <a:r>
              <a:rPr lang="pl-PL" sz="1200" dirty="0" err="1"/>
              <a:t>Fobosa</a:t>
            </a:r>
            <a:r>
              <a:rPr lang="pl-PL" sz="1200" dirty="0"/>
              <a:t> i </a:t>
            </a:r>
            <a:r>
              <a:rPr lang="pl-PL" sz="1200" dirty="0" err="1"/>
              <a:t>Deimona</a:t>
            </a:r>
            <a:r>
              <a:rPr lang="pl-PL" sz="1200" dirty="0"/>
              <a:t>. Mars jest również nazywany CZERWONĄ PLANETĄ.</a:t>
            </a:r>
          </a:p>
        </p:txBody>
      </p:sp>
    </p:spTree>
    <p:extLst>
      <p:ext uri="{BB962C8B-B14F-4D97-AF65-F5344CB8AC3E}">
        <p14:creationId xmlns:p14="http://schemas.microsoft.com/office/powerpoint/2010/main" val="35689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099FF2BF-58BF-4EB4-9B56-540B7E6D8BD0}"/>
              </a:ext>
            </a:extLst>
          </p:cNvPr>
          <p:cNvSpPr/>
          <p:nvPr/>
        </p:nvSpPr>
        <p:spPr>
          <a:xfrm>
            <a:off x="6953924" y="0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spc="50" dirty="0">
                <a:ln w="0"/>
                <a:solidFill>
                  <a:srgbClr val="CC99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Jowisz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5C1B92-9619-4D51-BE29-049B6D6D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6" y="3920075"/>
            <a:ext cx="1797521" cy="286965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F876EF8-F0AE-47B5-B9F7-3CDBC0EF255A}"/>
              </a:ext>
            </a:extLst>
          </p:cNvPr>
          <p:cNvSpPr txBox="1"/>
          <p:nvPr/>
        </p:nvSpPr>
        <p:spPr>
          <a:xfrm>
            <a:off x="356524" y="2000786"/>
            <a:ext cx="3151573" cy="1428214"/>
          </a:xfrm>
          <a:prstGeom prst="wedgeEllipseCallout">
            <a:avLst>
              <a:gd name="adj1" fmla="val -19706"/>
              <a:gd name="adj2" fmla="val 75719"/>
            </a:avLst>
          </a:prstGeom>
          <a:solidFill>
            <a:srgbClr val="9933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Jowisz to piąta planeta od Słońca. Jest to największa planeta w naszym Układzie Słonecznym. Jowisz ma aż 63 księżyce.</a:t>
            </a:r>
          </a:p>
        </p:txBody>
      </p:sp>
    </p:spTree>
    <p:extLst>
      <p:ext uri="{BB962C8B-B14F-4D97-AF65-F5344CB8AC3E}">
        <p14:creationId xmlns:p14="http://schemas.microsoft.com/office/powerpoint/2010/main" val="33319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5074</TotalTime>
  <Words>542</Words>
  <Application>Microsoft Office PowerPoint</Application>
  <PresentationFormat>Pokaz na ekranie (4:3)</PresentationFormat>
  <Paragraphs>66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Motyw pakietu Office</vt:lpstr>
      <vt:lpstr>UKŁAD SŁONECZNY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ZADANIA</vt:lpstr>
      <vt:lpstr>DOKOŃCZ WEDŁUG WZORU</vt:lpstr>
      <vt:lpstr>Prezentacja programu PowerPoint</vt:lpstr>
      <vt:lpstr>PODZIEL NAZWY CIAŁ NIEBIESKICH NA SYLABY</vt:lpstr>
      <vt:lpstr>Prezentacja programu PowerPoint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słoneczny</dc:title>
  <dc:creator>Magda</dc:creator>
  <cp:lastModifiedBy>Magda</cp:lastModifiedBy>
  <cp:revision>28</cp:revision>
  <dcterms:created xsi:type="dcterms:W3CDTF">2018-02-08T12:03:42Z</dcterms:created>
  <dcterms:modified xsi:type="dcterms:W3CDTF">2018-02-17T15:35:51Z</dcterms:modified>
</cp:coreProperties>
</file>